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7" r:id="rId1"/>
  </p:sldMasterIdLst>
  <p:notesMasterIdLst>
    <p:notesMasterId r:id="rId67"/>
  </p:notesMasterIdLst>
  <p:sldIdLst>
    <p:sldId id="323" r:id="rId2"/>
    <p:sldId id="279" r:id="rId3"/>
    <p:sldId id="281" r:id="rId4"/>
    <p:sldId id="348" r:id="rId5"/>
    <p:sldId id="284" r:id="rId6"/>
    <p:sldId id="256" r:id="rId7"/>
    <p:sldId id="285" r:id="rId8"/>
    <p:sldId id="258" r:id="rId9"/>
    <p:sldId id="259" r:id="rId10"/>
    <p:sldId id="322" r:id="rId11"/>
    <p:sldId id="268" r:id="rId12"/>
    <p:sldId id="351" r:id="rId13"/>
    <p:sldId id="352" r:id="rId14"/>
    <p:sldId id="353" r:id="rId15"/>
    <p:sldId id="354" r:id="rId16"/>
    <p:sldId id="368" r:id="rId17"/>
    <p:sldId id="355" r:id="rId18"/>
    <p:sldId id="356" r:id="rId19"/>
    <p:sldId id="372" r:id="rId20"/>
    <p:sldId id="338" r:id="rId21"/>
    <p:sldId id="287" r:id="rId22"/>
    <p:sldId id="288" r:id="rId23"/>
    <p:sldId id="357" r:id="rId24"/>
    <p:sldId id="358" r:id="rId25"/>
    <p:sldId id="330" r:id="rId26"/>
    <p:sldId id="359" r:id="rId27"/>
    <p:sldId id="291" r:id="rId28"/>
    <p:sldId id="292" r:id="rId29"/>
    <p:sldId id="293" r:id="rId30"/>
    <p:sldId id="294" r:id="rId31"/>
    <p:sldId id="295" r:id="rId32"/>
    <p:sldId id="296" r:id="rId33"/>
    <p:sldId id="360" r:id="rId34"/>
    <p:sldId id="361" r:id="rId35"/>
    <p:sldId id="362" r:id="rId36"/>
    <p:sldId id="363" r:id="rId37"/>
    <p:sldId id="365" r:id="rId38"/>
    <p:sldId id="377" r:id="rId39"/>
    <p:sldId id="366" r:id="rId40"/>
    <p:sldId id="378" r:id="rId41"/>
    <p:sldId id="385" r:id="rId42"/>
    <p:sldId id="369" r:id="rId43"/>
    <p:sldId id="370" r:id="rId44"/>
    <p:sldId id="371" r:id="rId45"/>
    <p:sldId id="367" r:id="rId46"/>
    <p:sldId id="282" r:id="rId47"/>
    <p:sldId id="373" r:id="rId48"/>
    <p:sldId id="374" r:id="rId49"/>
    <p:sldId id="375" r:id="rId50"/>
    <p:sldId id="376" r:id="rId51"/>
    <p:sldId id="302" r:id="rId52"/>
    <p:sldId id="303" r:id="rId53"/>
    <p:sldId id="386" r:id="rId54"/>
    <p:sldId id="380" r:id="rId55"/>
    <p:sldId id="387" r:id="rId56"/>
    <p:sldId id="388" r:id="rId57"/>
    <p:sldId id="389" r:id="rId58"/>
    <p:sldId id="305" r:id="rId59"/>
    <p:sldId id="381" r:id="rId60"/>
    <p:sldId id="382" r:id="rId61"/>
    <p:sldId id="383" r:id="rId62"/>
    <p:sldId id="347" r:id="rId63"/>
    <p:sldId id="336" r:id="rId64"/>
    <p:sldId id="332" r:id="rId65"/>
    <p:sldId id="334" r:id="rId6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38" autoAdjust="0"/>
    <p:restoredTop sz="94886" autoAdjust="0"/>
  </p:normalViewPr>
  <p:slideViewPr>
    <p:cSldViewPr>
      <p:cViewPr>
        <p:scale>
          <a:sx n="87" d="100"/>
          <a:sy n="87" d="100"/>
        </p:scale>
        <p:origin x="-864" y="-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348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7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9398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9" name="Rectangle 7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A1DD2F4-AD89-4172-A4CF-B278388AAE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55990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68612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50AE97C8-9EE7-4C5E-B758-3E4778275246}" type="slidenum">
              <a:rPr lang="en-US" altLang="zh-CN" sz="1200" smtClean="0"/>
              <a:pPr/>
              <a:t>1</a:t>
            </a:fld>
            <a:endParaRPr lang="en-US" altLang="zh-CN" sz="120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EC62DE7F-E6C7-4FD1-A54E-4C31AB072DC5}" type="slidenum">
              <a:rPr lang="en-US" altLang="zh-CN" sz="1200" smtClean="0"/>
              <a:pPr/>
              <a:t>63</a:t>
            </a:fld>
            <a:endParaRPr lang="en-US" altLang="zh-CN" sz="1200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sp>
        <p:nvSpPr>
          <p:cNvPr id="70660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91E54C83-ABE6-4568-B0CB-819B9DD24722}" type="slidenum">
              <a:rPr lang="en-US" altLang="zh-CN" sz="1200" smtClean="0"/>
              <a:pPr/>
              <a:t>64</a:t>
            </a:fld>
            <a:endParaRPr lang="en-US" altLang="zh-CN" sz="12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en-US" noProof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590800"/>
            <a:ext cx="7772400" cy="1470025"/>
          </a:xfrm>
        </p:spPr>
        <p:txBody>
          <a:bodyPr/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3244426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59898-FB41-421C-9F56-5193189ECA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045658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5150" y="152400"/>
            <a:ext cx="2152650" cy="6172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305550" cy="6172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19B5A-F9EB-4AE0-A56F-178A9F5360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364587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47800"/>
            <a:ext cx="40386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B6B67-B86B-4FB8-95DD-C7BEDC91C1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739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65DB9-3EC5-4295-92AA-D3C7B92F0A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023471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F07D6E-5801-487F-8946-77B5E765EB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168855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1D701E-CD70-4E05-A285-43E6B623AE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717699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3AB109-C84C-4DD9-96AD-350B201375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523128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FC74B8-3E1A-4EC9-82E4-8DCE0A96F2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627681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E4423-F8EA-4A4C-91D3-A7A080CCC0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646657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07CE43-15F3-4494-9C2E-261C12CDC0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364527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9A77D-7AFB-49F1-8C31-C4FF8A6C9F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799144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7800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27652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" y="6172200"/>
            <a:ext cx="457200" cy="32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B476DB8A-DB06-40E7-9916-EE2AAE0B39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9" name="矩形 1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3733800" y="6324600"/>
            <a:ext cx="5334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triangle" w="lg" len="lg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30" name="TextBox 7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076325" y="6172200"/>
            <a:ext cx="7991475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>
              <a:defRPr/>
            </a:pPr>
            <a:r>
              <a:rPr lang="zh-CN" altLang="en-US" sz="1200">
                <a:latin typeface="隶书" pitchFamily="49" charset="-122"/>
                <a:ea typeface="隶书" pitchFamily="49" charset="-122"/>
              </a:rPr>
              <a:t>                          </a:t>
            </a:r>
            <a:r>
              <a:rPr lang="en-US" altLang="zh-CN" sz="1200" i="1"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Computer Science Illuminated by School of Computer and Information Technology</a:t>
            </a:r>
            <a:endParaRPr lang="zh-CN" altLang="en-US" sz="1200" i="1">
              <a:latin typeface="Times New Roman" pitchFamily="18" charset="0"/>
              <a:ea typeface="隶书" pitchFamily="49" charset="-122"/>
              <a:cs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9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4267200"/>
            <a:ext cx="6400800" cy="9906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400" b="0" dirty="0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数据表示</a:t>
            </a:r>
            <a:endParaRPr lang="en-US" sz="4400" b="0" dirty="0"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9272" name="Rectangle 8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第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章</a:t>
            </a:r>
            <a:endParaRPr lang="en-US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295400"/>
            <a:ext cx="7620000" cy="4648200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CN" altLang="en-US" smtClean="0">
                <a:solidFill>
                  <a:srgbClr val="FF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思考：</a:t>
            </a:r>
            <a:endParaRPr lang="en-US" altLang="zh-CN" smtClean="0">
              <a:solidFill>
                <a:srgbClr val="FF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 eaLnBrk="1" hangingPunct="1">
              <a:buFontTx/>
              <a:buNone/>
            </a:pPr>
            <a:endParaRPr lang="en-US" altLang="zh-CN" i="1" smtClean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indent="0" eaLnBrk="1" hangingPunct="1">
              <a:buFontTx/>
              <a:buNone/>
            </a:pPr>
            <a:r>
              <a:rPr lang="en-US" altLang="zh-CN" i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n</a:t>
            </a:r>
            <a:r>
              <a:rPr lang="zh-CN" altLang="en-US" smtClean="0">
                <a:latin typeface="宋体" charset="-122"/>
                <a:ea typeface="宋体" charset="-122"/>
                <a:cs typeface="Times New Roman" pitchFamily="18" charset="0"/>
              </a:rPr>
              <a:t>位可以表示多少事物</a:t>
            </a:r>
            <a:r>
              <a:rPr lang="en-US" altLang="zh-CN" i="1" smtClean="0">
                <a:latin typeface="宋体" charset="-122"/>
                <a:ea typeface="宋体" charset="-122"/>
                <a:cs typeface="Times New Roman" pitchFamily="18" charset="0"/>
              </a:rPr>
              <a:t>?</a:t>
            </a:r>
          </a:p>
          <a:p>
            <a:pPr marL="0" indent="0" eaLnBrk="1" hangingPunct="1">
              <a:buFontTx/>
              <a:buNone/>
            </a:pPr>
            <a:endParaRPr lang="en-US" altLang="zh-CN" i="1" smtClean="0">
              <a:latin typeface="宋体" charset="-122"/>
              <a:ea typeface="宋体" charset="-122"/>
              <a:cs typeface="Times New Roman" pitchFamily="18" charset="0"/>
            </a:endParaRPr>
          </a:p>
          <a:p>
            <a:pPr marL="0" indent="0" eaLnBrk="1" hangingPunct="1">
              <a:buFontTx/>
              <a:buNone/>
            </a:pPr>
            <a:r>
              <a:rPr lang="zh-CN" altLang="en-US" i="1" smtClean="0">
                <a:latin typeface="宋体" charset="-122"/>
                <a:ea typeface="宋体" charset="-122"/>
                <a:cs typeface="Times New Roman" pitchFamily="18" charset="0"/>
              </a:rPr>
              <a:t>为什么</a:t>
            </a:r>
            <a:r>
              <a:rPr lang="en-US" altLang="zh-CN" i="1" smtClean="0">
                <a:latin typeface="宋体" charset="-122"/>
                <a:ea typeface="宋体" charset="-122"/>
                <a:cs typeface="Times New Roman" pitchFamily="18" charset="0"/>
              </a:rPr>
              <a:t>?</a:t>
            </a:r>
          </a:p>
          <a:p>
            <a:pPr marL="0" indent="0" eaLnBrk="1" hangingPunct="1">
              <a:buFontTx/>
              <a:buNone/>
            </a:pPr>
            <a:endParaRPr lang="en-US" altLang="zh-CN" i="1" smtClean="0">
              <a:latin typeface="宋体" charset="-122"/>
              <a:ea typeface="宋体" charset="-122"/>
              <a:cs typeface="Times New Roman" pitchFamily="18" charset="0"/>
            </a:endParaRPr>
          </a:p>
          <a:p>
            <a:pPr marL="0" indent="0" eaLnBrk="1" hangingPunct="1">
              <a:buFontTx/>
              <a:buNone/>
            </a:pPr>
            <a:r>
              <a:rPr lang="zh-CN" altLang="en-US" i="1" smtClean="0">
                <a:latin typeface="宋体" charset="-122"/>
                <a:ea typeface="宋体" charset="-122"/>
                <a:cs typeface="Times New Roman" pitchFamily="18" charset="0"/>
              </a:rPr>
              <a:t>每次把某数字的位加</a:t>
            </a:r>
            <a:r>
              <a:rPr lang="en-US" altLang="zh-CN" i="1" smtClean="0">
                <a:latin typeface="宋体" charset="-122"/>
                <a:ea typeface="宋体" charset="-122"/>
                <a:cs typeface="Times New Roman" pitchFamily="18" charset="0"/>
              </a:rPr>
              <a:t>1</a:t>
            </a:r>
            <a:r>
              <a:rPr lang="zh-CN" altLang="en-US" i="1" smtClean="0">
                <a:latin typeface="宋体" charset="-122"/>
                <a:ea typeface="宋体" charset="-122"/>
                <a:cs typeface="Times New Roman" pitchFamily="18" charset="0"/>
              </a:rPr>
              <a:t>时会发生什么</a:t>
            </a:r>
            <a:r>
              <a:rPr lang="en-US" altLang="zh-CN" i="1" smtClean="0">
                <a:latin typeface="宋体" charset="-122"/>
                <a:ea typeface="宋体" charset="-122"/>
                <a:cs typeface="Times New Roman" pitchFamily="18" charset="0"/>
              </a:rPr>
              <a:t>?</a:t>
            </a:r>
          </a:p>
          <a:p>
            <a:pPr marL="0" indent="0" eaLnBrk="1" hangingPunct="1">
              <a:buFontTx/>
              <a:buNone/>
            </a:pPr>
            <a:r>
              <a:rPr lang="en-US" altLang="zh-CN" smtClean="0">
                <a:latin typeface="宋体" charset="-122"/>
                <a:ea typeface="宋体" charset="-122"/>
                <a:cs typeface="Times New Roman" pitchFamily="18" charset="0"/>
              </a:rPr>
              <a:t> </a:t>
            </a:r>
          </a:p>
        </p:txBody>
      </p:sp>
      <p:sp>
        <p:nvSpPr>
          <p:cNvPr id="12291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D2591F89-6B4C-4D64-B427-C09F9C5849FF}" type="slidenum">
              <a:rPr lang="en-US" altLang="zh-CN" sz="1400" smtClean="0">
                <a:latin typeface="宋体" charset="-122"/>
                <a:ea typeface="宋体" charset="-122"/>
              </a:rPr>
              <a:pPr/>
              <a:t>10</a:t>
            </a:fld>
            <a:endParaRPr lang="en-US" altLang="zh-CN" sz="1400" smtClean="0">
              <a:latin typeface="宋体" charset="-122"/>
              <a:ea typeface="宋体" charset="-122"/>
            </a:endParaRPr>
          </a:p>
        </p:txBody>
      </p:sp>
      <p:sp>
        <p:nvSpPr>
          <p:cNvPr id="12292" name="标题 1"/>
          <p:cNvSpPr txBox="1">
            <a:spLocks/>
          </p:cNvSpPr>
          <p:nvPr/>
        </p:nvSpPr>
        <p:spPr bwMode="auto">
          <a:xfrm>
            <a:off x="457200" y="0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3.2.1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状态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6677F555-EC98-4906-AD6C-3CC2D1B5463D}" type="slidenum">
              <a:rPr lang="en-US" altLang="zh-CN" sz="1400" smtClean="0">
                <a:latin typeface="宋体" charset="-122"/>
                <a:ea typeface="宋体" charset="-122"/>
              </a:rPr>
              <a:pPr/>
              <a:t>11</a:t>
            </a:fld>
            <a:endParaRPr lang="en-US" altLang="zh-CN" sz="1400" smtClean="0">
              <a:latin typeface="宋体" charset="-122"/>
              <a:ea typeface="宋体" charset="-122"/>
            </a:endParaRPr>
          </a:p>
        </p:txBody>
      </p:sp>
      <p:pic>
        <p:nvPicPr>
          <p:cNvPr id="11" name="Picture 2" descr="c03p058a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90800"/>
            <a:ext cx="6858000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Rectangle 4"/>
          <p:cNvSpPr txBox="1">
            <a:spLocks noChangeArrowheads="1"/>
          </p:cNvSpPr>
          <p:nvPr/>
        </p:nvSpPr>
        <p:spPr bwMode="auto">
          <a:xfrm>
            <a:off x="468313" y="1219200"/>
            <a:ext cx="8218487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800">
                <a:solidFill>
                  <a:srgbClr val="3333FF"/>
                </a:solidFill>
                <a:latin typeface="Songti SC" pitchFamily="2" charset="-122"/>
                <a:ea typeface="Songti SC" pitchFamily="2" charset="-122"/>
              </a:rPr>
              <a:t>符号数值表示法</a:t>
            </a:r>
            <a:r>
              <a:rPr lang="zh-CN" altLang="en-US" sz="2800">
                <a:latin typeface="Songti SC" pitchFamily="2" charset="-122"/>
                <a:ea typeface="Songti SC" pitchFamily="2" charset="-122"/>
              </a:rPr>
              <a:t>：符号表示分类，数字表示数的大小。</a:t>
            </a: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395288" y="3913188"/>
            <a:ext cx="8497887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•"/>
            </a:pPr>
            <a:r>
              <a:rPr lang="zh-CN" altLang="en-US">
                <a:latin typeface="Songti SC" pitchFamily="2" charset="-122"/>
                <a:ea typeface="Songti SC" pitchFamily="2" charset="-122"/>
              </a:rPr>
              <a:t>计算机内部如果采用符号数值表示法，有一个问题</a:t>
            </a:r>
            <a:r>
              <a:rPr lang="en-US" altLang="zh-CN">
                <a:latin typeface="Songti SC" pitchFamily="2" charset="-122"/>
                <a:ea typeface="Songti SC" pitchFamily="2" charset="-122"/>
              </a:rPr>
              <a:t>:</a:t>
            </a:r>
            <a:endParaRPr lang="en-US" altLang="zh-CN" i="1">
              <a:latin typeface="Songti SC" pitchFamily="2" charset="-122"/>
              <a:ea typeface="Songti SC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>
                <a:latin typeface="Songti SC" pitchFamily="2" charset="-122"/>
                <a:ea typeface="Songti SC" pitchFamily="2" charset="-122"/>
              </a:rPr>
              <a:t>会有一个</a:t>
            </a:r>
            <a:r>
              <a:rPr lang="en-US" altLang="zh-CN">
                <a:latin typeface="Songti SC" pitchFamily="2" charset="-122"/>
                <a:ea typeface="Songti SC" pitchFamily="2" charset="-122"/>
              </a:rPr>
              <a:t>+0</a:t>
            </a:r>
            <a:r>
              <a:rPr lang="zh-CN" altLang="en-US">
                <a:latin typeface="Songti SC" pitchFamily="2" charset="-122"/>
                <a:ea typeface="Songti SC" pitchFamily="2" charset="-122"/>
              </a:rPr>
              <a:t>和</a:t>
            </a:r>
            <a:r>
              <a:rPr lang="en-US" altLang="zh-CN">
                <a:latin typeface="Songti SC" pitchFamily="2" charset="-122"/>
                <a:ea typeface="Songti SC" pitchFamily="2" charset="-122"/>
              </a:rPr>
              <a:t>-0,</a:t>
            </a:r>
            <a:r>
              <a:rPr lang="zh-CN" altLang="en-US">
                <a:latin typeface="Songti SC" pitchFamily="2" charset="-122"/>
                <a:ea typeface="Songti SC" pitchFamily="2" charset="-122"/>
              </a:rPr>
              <a:t>导致不必要的复杂性</a:t>
            </a:r>
            <a:endParaRPr lang="en-US" altLang="zh-CN">
              <a:latin typeface="Songti SC" pitchFamily="2" charset="-122"/>
              <a:ea typeface="Songti SC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>
                <a:solidFill>
                  <a:srgbClr val="0000FF"/>
                </a:solidFill>
                <a:latin typeface="Songti SC" pitchFamily="2" charset="-122"/>
                <a:ea typeface="Songti SC" pitchFamily="2" charset="-122"/>
              </a:rPr>
              <a:t>解决方案</a:t>
            </a:r>
            <a:r>
              <a:rPr lang="en-US" altLang="zh-CN">
                <a:latin typeface="Songti SC" pitchFamily="2" charset="-122"/>
                <a:ea typeface="Songti SC" pitchFamily="2" charset="-122"/>
              </a:rPr>
              <a:t>:</a:t>
            </a:r>
            <a:r>
              <a:rPr lang="zh-CN" altLang="en-US">
                <a:latin typeface="Songti SC" pitchFamily="2" charset="-122"/>
                <a:ea typeface="Songti SC" pitchFamily="2" charset="-122"/>
              </a:rPr>
              <a:t>补码</a:t>
            </a:r>
            <a:r>
              <a:rPr lang="en-US" altLang="zh-CN">
                <a:latin typeface="Songti SC" pitchFamily="2" charset="-122"/>
                <a:ea typeface="Songti SC" pitchFamily="2" charset="-122"/>
              </a:rPr>
              <a:t> </a:t>
            </a:r>
          </a:p>
        </p:txBody>
      </p:sp>
      <p:sp>
        <p:nvSpPr>
          <p:cNvPr id="13318" name="标题 1"/>
          <p:cNvSpPr txBox="1">
            <a:spLocks/>
          </p:cNvSpPr>
          <p:nvPr/>
        </p:nvSpPr>
        <p:spPr bwMode="auto">
          <a:xfrm>
            <a:off x="457200" y="0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3.2.2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数字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F5684941-D9E0-4EAD-ACBC-A273A3141874}" type="slidenum">
              <a:rPr lang="en-US" altLang="zh-CN" sz="1400" smtClean="0"/>
              <a:pPr/>
              <a:t>12</a:t>
            </a:fld>
            <a:endParaRPr lang="en-US" altLang="zh-CN" sz="1400" smtClean="0"/>
          </a:p>
        </p:txBody>
      </p:sp>
      <p:sp>
        <p:nvSpPr>
          <p:cNvPr id="14339" name="标题 1"/>
          <p:cNvSpPr txBox="1">
            <a:spLocks/>
          </p:cNvSpPr>
          <p:nvPr/>
        </p:nvSpPr>
        <p:spPr bwMode="auto">
          <a:xfrm>
            <a:off x="457200" y="76200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3.2.2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数字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6" name="圆角矩形 5">
            <a:extLst>
              <a:ext uri="{FF2B5EF4-FFF2-40B4-BE49-F238E27FC236}"/>
            </a:extLst>
          </p:cNvPr>
          <p:cNvSpPr/>
          <p:nvPr/>
        </p:nvSpPr>
        <p:spPr bwMode="auto">
          <a:xfrm>
            <a:off x="685800" y="1219200"/>
            <a:ext cx="2819400" cy="457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负数</a:t>
            </a:r>
            <a:r>
              <a:rPr lang="en-US" altLang="zh-CN">
                <a:solidFill>
                  <a:srgbClr val="000000"/>
                </a:solidFill>
                <a:latin typeface="宋体" charset="-122"/>
                <a:ea typeface="宋体" charset="-122"/>
              </a:rPr>
              <a:t>-</a:t>
            </a:r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十进制</a:t>
            </a:r>
            <a:r>
              <a:rPr lang="zh-CN" altLang="en-US">
                <a:solidFill>
                  <a:srgbClr val="000000"/>
                </a:solidFill>
                <a:ea typeface="宋体" charset="-122"/>
              </a:rPr>
              <a:t>补码</a:t>
            </a:r>
          </a:p>
        </p:txBody>
      </p:sp>
      <p:sp>
        <p:nvSpPr>
          <p:cNvPr id="14341" name="Rectangle 5"/>
          <p:cNvSpPr txBox="1">
            <a:spLocks noChangeArrowheads="1"/>
          </p:cNvSpPr>
          <p:nvPr/>
        </p:nvSpPr>
        <p:spPr bwMode="auto">
          <a:xfrm>
            <a:off x="685800" y="19050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2800" dirty="0" smtClean="0">
                <a:latin typeface="Times New Roman" pitchFamily="18" charset="0"/>
                <a:ea typeface="宋体" charset="-122"/>
              </a:rPr>
              <a:t>两位的十进制数字</a:t>
            </a:r>
            <a:r>
              <a:rPr lang="en-US" altLang="zh-CN" sz="2800" dirty="0">
                <a:latin typeface="Times New Roman" pitchFamily="18" charset="0"/>
                <a:ea typeface="宋体" charset="-122"/>
              </a:rPr>
              <a:t>, 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800" dirty="0">
                <a:latin typeface="Times New Roman" pitchFamily="18" charset="0"/>
                <a:ea typeface="宋体" charset="-122"/>
              </a:rPr>
              <a:t>	</a:t>
            </a:r>
            <a:r>
              <a:rPr lang="zh-CN" altLang="en-US" sz="2800" dirty="0">
                <a:latin typeface="Times New Roman" pitchFamily="18" charset="0"/>
                <a:ea typeface="宋体" charset="-122"/>
              </a:rPr>
              <a:t>用 </a:t>
            </a:r>
            <a:r>
              <a:rPr lang="en-US" altLang="zh-CN" sz="2800" dirty="0">
                <a:latin typeface="Times New Roman" pitchFamily="18" charset="0"/>
                <a:ea typeface="宋体" charset="-122"/>
              </a:rPr>
              <a:t>1 </a:t>
            </a:r>
            <a:r>
              <a:rPr lang="zh-CN" altLang="en-US" sz="2800" dirty="0">
                <a:latin typeface="Times New Roman" pitchFamily="18" charset="0"/>
                <a:ea typeface="宋体" charset="-122"/>
              </a:rPr>
              <a:t>到 </a:t>
            </a:r>
            <a:r>
              <a:rPr lang="en-US" altLang="zh-CN" sz="2800" dirty="0">
                <a:latin typeface="Times New Roman" pitchFamily="18" charset="0"/>
                <a:ea typeface="宋体" charset="-122"/>
              </a:rPr>
              <a:t>49 </a:t>
            </a:r>
            <a:r>
              <a:rPr lang="zh-CN" altLang="en-US" sz="2800" dirty="0">
                <a:latin typeface="Times New Roman" pitchFamily="18" charset="0"/>
                <a:ea typeface="宋体" charset="-122"/>
              </a:rPr>
              <a:t>表示 </a:t>
            </a:r>
            <a:r>
              <a:rPr lang="en-US" altLang="zh-CN" sz="2800" dirty="0">
                <a:latin typeface="Times New Roman" pitchFamily="18" charset="0"/>
                <a:ea typeface="宋体" charset="-122"/>
              </a:rPr>
              <a:t>1 </a:t>
            </a:r>
            <a:r>
              <a:rPr lang="zh-CN" altLang="en-US" sz="2800" dirty="0">
                <a:latin typeface="Times New Roman" pitchFamily="18" charset="0"/>
                <a:ea typeface="宋体" charset="-122"/>
              </a:rPr>
              <a:t>到 </a:t>
            </a:r>
            <a:r>
              <a:rPr lang="en-US" altLang="zh-CN" sz="2800" dirty="0">
                <a:latin typeface="Times New Roman" pitchFamily="18" charset="0"/>
                <a:ea typeface="宋体" charset="-122"/>
              </a:rPr>
              <a:t>49 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zh-CN" sz="2800" dirty="0">
                <a:latin typeface="Times New Roman" pitchFamily="18" charset="0"/>
                <a:ea typeface="宋体" charset="-122"/>
              </a:rPr>
              <a:t>	</a:t>
            </a:r>
            <a:r>
              <a:rPr lang="zh-CN" altLang="en-US" sz="2800" dirty="0">
                <a:latin typeface="Times New Roman" pitchFamily="18" charset="0"/>
                <a:ea typeface="宋体" charset="-122"/>
              </a:rPr>
              <a:t>用 </a:t>
            </a:r>
            <a:r>
              <a:rPr lang="en-US" altLang="zh-CN" sz="2800" dirty="0">
                <a:latin typeface="Times New Roman" pitchFamily="18" charset="0"/>
                <a:ea typeface="宋体" charset="-122"/>
              </a:rPr>
              <a:t>50 </a:t>
            </a:r>
            <a:r>
              <a:rPr lang="zh-CN" altLang="en-US" sz="2800" dirty="0">
                <a:latin typeface="Times New Roman" pitchFamily="18" charset="0"/>
                <a:ea typeface="宋体" charset="-122"/>
              </a:rPr>
              <a:t>到 </a:t>
            </a:r>
            <a:r>
              <a:rPr lang="en-US" altLang="zh-CN" sz="2800" dirty="0">
                <a:latin typeface="Times New Roman" pitchFamily="18" charset="0"/>
                <a:ea typeface="宋体" charset="-122"/>
              </a:rPr>
              <a:t>99 </a:t>
            </a:r>
            <a:r>
              <a:rPr lang="zh-CN" altLang="en-US" sz="2800" dirty="0">
                <a:latin typeface="Times New Roman" pitchFamily="18" charset="0"/>
                <a:ea typeface="宋体" charset="-122"/>
              </a:rPr>
              <a:t>表示 </a:t>
            </a:r>
            <a:r>
              <a:rPr lang="en-US" altLang="zh-CN" sz="2800" dirty="0">
                <a:latin typeface="Times New Roman" pitchFamily="18" charset="0"/>
                <a:ea typeface="宋体" charset="-122"/>
              </a:rPr>
              <a:t>-50 </a:t>
            </a:r>
            <a:r>
              <a:rPr lang="zh-CN" altLang="en-US" sz="2800" dirty="0">
                <a:latin typeface="Times New Roman" pitchFamily="18" charset="0"/>
                <a:ea typeface="宋体" charset="-122"/>
              </a:rPr>
              <a:t>到 </a:t>
            </a:r>
            <a:r>
              <a:rPr lang="en-US" altLang="zh-CN" sz="2800" dirty="0">
                <a:latin typeface="Times New Roman" pitchFamily="18" charset="0"/>
                <a:ea typeface="宋体" charset="-122"/>
              </a:rPr>
              <a:t>-1</a:t>
            </a:r>
          </a:p>
        </p:txBody>
      </p:sp>
      <p:pic>
        <p:nvPicPr>
          <p:cNvPr id="1434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410075"/>
            <a:ext cx="6858000" cy="122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32914705-FA02-4B03-B1A4-354DE90FA898}" type="slidenum">
              <a:rPr lang="en-US" altLang="zh-CN" sz="1400" smtClean="0"/>
              <a:pPr/>
              <a:t>13</a:t>
            </a:fld>
            <a:endParaRPr lang="en-US" altLang="zh-CN" sz="1400" smtClean="0"/>
          </a:p>
        </p:txBody>
      </p:sp>
      <p:sp>
        <p:nvSpPr>
          <p:cNvPr id="15363" name="标题 1"/>
          <p:cNvSpPr txBox="1">
            <a:spLocks/>
          </p:cNvSpPr>
          <p:nvPr/>
        </p:nvSpPr>
        <p:spPr bwMode="auto">
          <a:xfrm>
            <a:off x="457200" y="0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3.2.2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数字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10" name="圆角矩形 9">
            <a:extLst>
              <a:ext uri="{FF2B5EF4-FFF2-40B4-BE49-F238E27FC236}"/>
            </a:extLst>
          </p:cNvPr>
          <p:cNvSpPr/>
          <p:nvPr/>
        </p:nvSpPr>
        <p:spPr bwMode="auto">
          <a:xfrm>
            <a:off x="609600" y="1066800"/>
            <a:ext cx="2819400" cy="457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负数</a:t>
            </a:r>
            <a:r>
              <a:rPr lang="en-US" altLang="zh-CN">
                <a:solidFill>
                  <a:srgbClr val="000000"/>
                </a:solidFill>
                <a:latin typeface="宋体" charset="-122"/>
                <a:ea typeface="宋体" charset="-122"/>
              </a:rPr>
              <a:t>-</a:t>
            </a:r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十进制</a:t>
            </a:r>
            <a:r>
              <a:rPr lang="zh-CN" altLang="en-US">
                <a:solidFill>
                  <a:srgbClr val="000000"/>
                </a:solidFill>
                <a:ea typeface="宋体" charset="-122"/>
              </a:rPr>
              <a:t>补码</a:t>
            </a:r>
          </a:p>
        </p:txBody>
      </p:sp>
      <p:pic>
        <p:nvPicPr>
          <p:cNvPr id="15365" name="Picture 6" descr="41493_CH03_AIT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928938"/>
            <a:ext cx="4456113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6324600" y="2895600"/>
            <a:ext cx="2286000" cy="32004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eaLnBrk="1" hangingPunct="1"/>
            <a:r>
              <a:rPr lang="zh-CN" altLang="en-US" sz="1800">
                <a:latin typeface="宋体" charset="-122"/>
                <a:ea typeface="宋体" charset="-122"/>
              </a:rPr>
              <a:t>试一试</a:t>
            </a:r>
            <a:endParaRPr lang="en-US" altLang="zh-CN" sz="1800">
              <a:latin typeface="宋体" charset="-122"/>
              <a:ea typeface="宋体" charset="-122"/>
            </a:endParaRPr>
          </a:p>
          <a:p>
            <a:pPr eaLnBrk="1" hangingPunct="1"/>
            <a:r>
              <a:rPr lang="en-US" altLang="zh-CN" sz="1800">
                <a:latin typeface="宋体" charset="-122"/>
                <a:ea typeface="宋体" charset="-122"/>
              </a:rPr>
              <a:t>48   </a:t>
            </a:r>
            <a:r>
              <a:rPr lang="en-US" altLang="zh-CN" sz="1600">
                <a:latin typeface="宋体" charset="-122"/>
                <a:ea typeface="宋体" charset="-122"/>
              </a:rPr>
              <a:t>(</a:t>
            </a:r>
            <a:r>
              <a:rPr lang="zh-CN" altLang="en-US" sz="1600">
                <a:latin typeface="宋体" charset="-122"/>
                <a:ea typeface="宋体" charset="-122"/>
              </a:rPr>
              <a:t>符号数值</a:t>
            </a:r>
            <a:r>
              <a:rPr lang="en-US" altLang="zh-CN" sz="1600">
                <a:latin typeface="宋体" charset="-122"/>
                <a:ea typeface="宋体" charset="-122"/>
              </a:rPr>
              <a:t>)</a:t>
            </a:r>
            <a:endParaRPr lang="en-US" altLang="zh-CN" sz="1800">
              <a:latin typeface="宋体" charset="-122"/>
              <a:ea typeface="宋体" charset="-122"/>
            </a:endParaRPr>
          </a:p>
          <a:p>
            <a:pPr eaLnBrk="1" hangingPunct="1"/>
            <a:r>
              <a:rPr lang="en-US" altLang="zh-CN" sz="1800" u="sng">
                <a:latin typeface="宋体" charset="-122"/>
                <a:ea typeface="宋体" charset="-122"/>
              </a:rPr>
              <a:t>-1</a:t>
            </a:r>
          </a:p>
          <a:p>
            <a:pPr eaLnBrk="1" hangingPunct="1"/>
            <a:r>
              <a:rPr lang="en-US" altLang="zh-CN" sz="1800">
                <a:latin typeface="宋体" charset="-122"/>
                <a:ea typeface="宋体" charset="-122"/>
              </a:rPr>
              <a:t>47</a:t>
            </a:r>
          </a:p>
          <a:p>
            <a:pPr eaLnBrk="1" hangingPunct="1"/>
            <a:endParaRPr lang="en-US" altLang="zh-CN" sz="1800">
              <a:latin typeface="宋体" charset="-122"/>
              <a:ea typeface="宋体" charset="-122"/>
            </a:endParaRPr>
          </a:p>
          <a:p>
            <a:pPr eaLnBrk="1" hangingPunct="1"/>
            <a:r>
              <a:rPr lang="zh-CN" altLang="en-US" sz="1800">
                <a:latin typeface="宋体" charset="-122"/>
                <a:ea typeface="宋体" charset="-122"/>
              </a:rPr>
              <a:t>它在新的规则中怎么</a:t>
            </a:r>
            <a:endParaRPr lang="en-US" altLang="zh-CN" sz="1800">
              <a:latin typeface="宋体" charset="-122"/>
              <a:ea typeface="宋体" charset="-122"/>
            </a:endParaRPr>
          </a:p>
          <a:p>
            <a:pPr eaLnBrk="1" hangingPunct="1"/>
            <a:r>
              <a:rPr lang="zh-CN" altLang="en-US" sz="1800">
                <a:latin typeface="宋体" charset="-122"/>
                <a:ea typeface="宋体" charset="-122"/>
              </a:rPr>
              <a:t>实施的</a:t>
            </a:r>
            <a:r>
              <a:rPr lang="en-US" altLang="zh-CN" sz="1800">
                <a:latin typeface="宋体" charset="-122"/>
                <a:ea typeface="宋体" charset="-122"/>
              </a:rPr>
              <a:t>?</a:t>
            </a:r>
          </a:p>
        </p:txBody>
      </p:sp>
      <p:sp>
        <p:nvSpPr>
          <p:cNvPr id="15367" name="椭圆 1"/>
          <p:cNvSpPr>
            <a:spLocks noChangeArrowheads="1"/>
          </p:cNvSpPr>
          <p:nvPr/>
        </p:nvSpPr>
        <p:spPr bwMode="auto">
          <a:xfrm>
            <a:off x="4191000" y="2362200"/>
            <a:ext cx="2133600" cy="6858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1" hangingPunct="1"/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新规则</a:t>
            </a:r>
          </a:p>
        </p:txBody>
      </p:sp>
      <p:sp>
        <p:nvSpPr>
          <p:cNvPr id="15368" name="椭圆 2"/>
          <p:cNvSpPr>
            <a:spLocks noChangeArrowheads="1"/>
          </p:cNvSpPr>
          <p:nvPr/>
        </p:nvSpPr>
        <p:spPr bwMode="auto">
          <a:xfrm>
            <a:off x="685800" y="2362200"/>
            <a:ext cx="2438400" cy="6858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1" hangingPunct="1"/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符号数值</a:t>
            </a:r>
          </a:p>
        </p:txBody>
      </p:sp>
      <p:sp>
        <p:nvSpPr>
          <p:cNvPr id="15369" name="Rectangle 3"/>
          <p:cNvSpPr txBox="1">
            <a:spLocks noChangeArrowheads="1"/>
          </p:cNvSpPr>
          <p:nvPr/>
        </p:nvSpPr>
        <p:spPr bwMode="auto">
          <a:xfrm>
            <a:off x="533400" y="1676400"/>
            <a:ext cx="822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800">
                <a:latin typeface="宋体" charset="-122"/>
                <a:ea typeface="宋体" charset="-122"/>
              </a:rPr>
              <a:t>为了实现加法，让两数相加并舍弃进位。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20DFC40F-7E24-4A31-9F4E-6B9E022B3DE1}" type="slidenum">
              <a:rPr lang="en-US" altLang="zh-CN" sz="1400" smtClean="0"/>
              <a:pPr/>
              <a:t>14</a:t>
            </a:fld>
            <a:endParaRPr lang="en-US" altLang="zh-CN" sz="1400" smtClean="0"/>
          </a:p>
        </p:txBody>
      </p:sp>
      <p:sp>
        <p:nvSpPr>
          <p:cNvPr id="5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305800" cy="4343400"/>
          </a:xfrm>
          <a:ln>
            <a:solidFill>
              <a:srgbClr val="0070C0"/>
            </a:solidFill>
          </a:ln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US" sz="28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A-B=A+(-B) </a:t>
            </a:r>
          </a:p>
          <a:p>
            <a:pPr marL="0" indent="0" eaLnBrk="1" hangingPunct="1">
              <a:buFontTx/>
              <a:buNone/>
              <a:defRPr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将第二个数的相反数加到第一个</a:t>
            </a:r>
            <a:endParaRPr lang="en-US" sz="2800" dirty="0"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388" name="Picture 5" descr="17606_02_0315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0"/>
            <a:ext cx="5791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Rectangle 8"/>
          <p:cNvSpPr>
            <a:spLocks noChangeArrowheads="1"/>
          </p:cNvSpPr>
          <p:nvPr/>
        </p:nvSpPr>
        <p:spPr bwMode="auto">
          <a:xfrm>
            <a:off x="5791200" y="4724400"/>
            <a:ext cx="26670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eaLnBrk="1" hangingPunct="1"/>
            <a:r>
              <a:rPr lang="en-US" altLang="zh-CN" sz="1800" i="1">
                <a:latin typeface="宋体" charset="-122"/>
                <a:ea typeface="宋体" charset="-122"/>
              </a:rPr>
              <a:t>Try </a:t>
            </a:r>
          </a:p>
          <a:p>
            <a:pPr eaLnBrk="1" hangingPunct="1"/>
            <a:r>
              <a:rPr lang="en-US" altLang="zh-CN" sz="1800" i="1">
                <a:latin typeface="宋体" charset="-122"/>
                <a:ea typeface="宋体" charset="-122"/>
              </a:rPr>
              <a:t>  4	- 4	   -4</a:t>
            </a:r>
          </a:p>
          <a:p>
            <a:pPr eaLnBrk="1" hangingPunct="1"/>
            <a:r>
              <a:rPr lang="en-US" altLang="zh-CN" sz="1800" i="1" u="sng">
                <a:latin typeface="宋体" charset="-122"/>
                <a:ea typeface="宋体" charset="-122"/>
              </a:rPr>
              <a:t>- 3	 +3	+  -3 </a:t>
            </a:r>
          </a:p>
        </p:txBody>
      </p:sp>
      <p:sp>
        <p:nvSpPr>
          <p:cNvPr id="16390" name="标题 1"/>
          <p:cNvSpPr txBox="1">
            <a:spLocks/>
          </p:cNvSpPr>
          <p:nvPr/>
        </p:nvSpPr>
        <p:spPr bwMode="auto">
          <a:xfrm>
            <a:off x="457200" y="0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3.2.2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数字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9" name="圆角矩形 8">
            <a:extLst>
              <a:ext uri="{FF2B5EF4-FFF2-40B4-BE49-F238E27FC236}"/>
            </a:extLst>
          </p:cNvPr>
          <p:cNvSpPr/>
          <p:nvPr/>
        </p:nvSpPr>
        <p:spPr bwMode="auto">
          <a:xfrm>
            <a:off x="609600" y="1066800"/>
            <a:ext cx="2819400" cy="457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负数</a:t>
            </a:r>
            <a:r>
              <a:rPr lang="en-US" altLang="zh-CN">
                <a:solidFill>
                  <a:srgbClr val="000000"/>
                </a:solidFill>
                <a:latin typeface="宋体" charset="-122"/>
                <a:ea typeface="宋体" charset="-122"/>
              </a:rPr>
              <a:t>-</a:t>
            </a:r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十进制</a:t>
            </a:r>
            <a:r>
              <a:rPr lang="zh-CN" altLang="en-US">
                <a:solidFill>
                  <a:srgbClr val="000000"/>
                </a:solidFill>
                <a:ea typeface="宋体" charset="-122"/>
              </a:rPr>
              <a:t>补码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B7739D22-D8DC-4D84-A993-A0FBC6965503}" type="slidenum">
              <a:rPr lang="en-US" altLang="zh-CN" sz="1400" smtClean="0"/>
              <a:pPr/>
              <a:t>15</a:t>
            </a:fld>
            <a:endParaRPr lang="en-US" altLang="zh-CN" sz="1400" smtClean="0"/>
          </a:p>
        </p:txBody>
      </p:sp>
      <p:sp>
        <p:nvSpPr>
          <p:cNvPr id="17411" name="标题 1"/>
          <p:cNvSpPr txBox="1">
            <a:spLocks/>
          </p:cNvSpPr>
          <p:nvPr/>
        </p:nvSpPr>
        <p:spPr bwMode="auto">
          <a:xfrm>
            <a:off x="457200" y="0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3.2.2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数字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6" name="圆角矩形 5">
            <a:extLst>
              <a:ext uri="{FF2B5EF4-FFF2-40B4-BE49-F238E27FC236}"/>
            </a:extLst>
          </p:cNvPr>
          <p:cNvSpPr/>
          <p:nvPr/>
        </p:nvSpPr>
        <p:spPr bwMode="auto">
          <a:xfrm>
            <a:off x="609600" y="1066800"/>
            <a:ext cx="2819400" cy="457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负数</a:t>
            </a:r>
            <a:r>
              <a:rPr lang="en-US" altLang="zh-CN">
                <a:solidFill>
                  <a:srgbClr val="000000"/>
                </a:solidFill>
                <a:latin typeface="宋体" charset="-122"/>
                <a:ea typeface="宋体" charset="-122"/>
              </a:rPr>
              <a:t>-</a:t>
            </a:r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十进制</a:t>
            </a:r>
            <a:r>
              <a:rPr lang="zh-CN" altLang="en-US">
                <a:solidFill>
                  <a:srgbClr val="000000"/>
                </a:solidFill>
                <a:ea typeface="宋体" charset="-122"/>
              </a:rPr>
              <a:t>补码</a:t>
            </a:r>
          </a:p>
        </p:txBody>
      </p:sp>
      <p:sp>
        <p:nvSpPr>
          <p:cNvPr id="17413" name="Rectangle 4"/>
          <p:cNvSpPr>
            <a:spLocks noGrp="1" noChangeArrowheads="1"/>
          </p:cNvSpPr>
          <p:nvPr>
            <p:ph idx="1"/>
          </p:nvPr>
        </p:nvSpPr>
        <p:spPr>
          <a:xfrm>
            <a:off x="609600" y="1905000"/>
            <a:ext cx="8077200" cy="3886200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CN" altLang="en-US" smtClean="0">
                <a:latin typeface="宋体" charset="-122"/>
                <a:ea typeface="宋体" charset="-122"/>
              </a:rPr>
              <a:t>负数数值表示法的计算公式：</a:t>
            </a:r>
            <a:endParaRPr lang="en-US" altLang="zh-CN" smtClean="0">
              <a:latin typeface="宋体" charset="-122"/>
              <a:ea typeface="宋体" charset="-122"/>
            </a:endParaRPr>
          </a:p>
          <a:p>
            <a:pPr marL="0" indent="0" eaLnBrk="1" hangingPunct="1">
              <a:buFontTx/>
              <a:buNone/>
            </a:pPr>
            <a:endParaRPr lang="en-US" altLang="zh-CN" smtClean="0">
              <a:latin typeface="宋体" charset="-122"/>
              <a:ea typeface="宋体" charset="-122"/>
            </a:endParaRPr>
          </a:p>
          <a:p>
            <a:pPr marL="0" indent="0" eaLnBrk="1" hangingPunct="1">
              <a:buFontTx/>
              <a:buNone/>
            </a:pPr>
            <a:r>
              <a:rPr lang="en-US" altLang="zh-CN" smtClean="0">
                <a:latin typeface="Times New Roman" pitchFamily="18" charset="0"/>
                <a:ea typeface="宋体" charset="-122"/>
                <a:cs typeface="Times New Roman" pitchFamily="18" charset="0"/>
              </a:rPr>
              <a:t>Negative(</a:t>
            </a:r>
            <a:r>
              <a:rPr lang="en-US" altLang="zh-CN" i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I</a:t>
            </a:r>
            <a:r>
              <a:rPr lang="en-US" altLang="zh-CN" smtClean="0">
                <a:latin typeface="Times New Roman" pitchFamily="18" charset="0"/>
                <a:ea typeface="宋体" charset="-122"/>
                <a:cs typeface="Times New Roman" pitchFamily="18" charset="0"/>
              </a:rPr>
              <a:t>)=10</a:t>
            </a:r>
            <a:r>
              <a:rPr lang="en-US" altLang="zh-CN" i="1" baseline="30000" smtClean="0">
                <a:latin typeface="Times New Roman" pitchFamily="18" charset="0"/>
                <a:ea typeface="宋体" charset="-122"/>
                <a:cs typeface="Times New Roman" pitchFamily="18" charset="0"/>
              </a:rPr>
              <a:t>k</a:t>
            </a:r>
            <a:r>
              <a:rPr lang="en-US" altLang="zh-CN" smtClean="0">
                <a:latin typeface="Times New Roman" pitchFamily="18" charset="0"/>
                <a:ea typeface="宋体" charset="-122"/>
                <a:cs typeface="Times New Roman" pitchFamily="18" charset="0"/>
              </a:rPr>
              <a:t>-</a:t>
            </a:r>
            <a:r>
              <a:rPr lang="en-US" altLang="zh-CN" i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I</a:t>
            </a:r>
            <a:r>
              <a:rPr lang="en-US" altLang="zh-CN" smtClean="0">
                <a:latin typeface="宋体" charset="-122"/>
                <a:ea typeface="宋体" charset="-122"/>
              </a:rPr>
              <a:t>,</a:t>
            </a:r>
            <a:r>
              <a:rPr lang="zh-CN" altLang="en-US" smtClean="0">
                <a:latin typeface="宋体" charset="-122"/>
                <a:ea typeface="宋体" charset="-122"/>
              </a:rPr>
              <a:t>其中</a:t>
            </a:r>
            <a:r>
              <a:rPr lang="en-US" altLang="zh-CN" i="1" smtClean="0">
                <a:latin typeface="Times New Roman" pitchFamily="18" charset="0"/>
                <a:ea typeface="宋体" charset="-122"/>
              </a:rPr>
              <a:t>k</a:t>
            </a:r>
            <a:r>
              <a:rPr lang="zh-CN" altLang="en-US" smtClean="0">
                <a:latin typeface="宋体" charset="-122"/>
                <a:ea typeface="宋体" charset="-122"/>
              </a:rPr>
              <a:t>是数字个数</a:t>
            </a:r>
            <a:endParaRPr lang="en-US" altLang="zh-CN" smtClean="0">
              <a:latin typeface="宋体" charset="-122"/>
              <a:ea typeface="宋体" charset="-122"/>
            </a:endParaRPr>
          </a:p>
          <a:p>
            <a:pPr marL="0" indent="0" eaLnBrk="1" hangingPunct="1">
              <a:buFontTx/>
              <a:buNone/>
            </a:pPr>
            <a:endParaRPr lang="en-US" altLang="zh-CN" smtClean="0">
              <a:latin typeface="宋体" charset="-122"/>
              <a:ea typeface="宋体" charset="-122"/>
            </a:endParaRPr>
          </a:p>
          <a:p>
            <a:pPr marL="0" indent="0" eaLnBrk="1" hangingPunct="1">
              <a:buFontTx/>
              <a:buNone/>
            </a:pPr>
            <a:r>
              <a:rPr lang="zh-CN" altLang="en-US" smtClean="0">
                <a:latin typeface="宋体" charset="-122"/>
                <a:ea typeface="宋体" charset="-122"/>
              </a:rPr>
              <a:t>这种表示方法称为</a:t>
            </a:r>
            <a:r>
              <a:rPr lang="zh-CN" altLang="en-US" smtClean="0">
                <a:solidFill>
                  <a:srgbClr val="0000FF"/>
                </a:solidFill>
                <a:latin typeface="宋体" charset="-122"/>
                <a:ea typeface="宋体" charset="-122"/>
              </a:rPr>
              <a:t>十进制补码</a:t>
            </a:r>
            <a:endParaRPr lang="en-US" altLang="zh-CN" smtClean="0">
              <a:solidFill>
                <a:srgbClr val="0000FF"/>
              </a:solidFill>
              <a:latin typeface="宋体" charset="-122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E48DBBF1-FADF-438D-8AD8-0835EEA4B69D}" type="slidenum">
              <a:rPr lang="en-US" altLang="zh-CN" sz="1400" smtClean="0"/>
              <a:pPr/>
              <a:t>16</a:t>
            </a:fld>
            <a:endParaRPr lang="en-US" altLang="zh-CN" sz="1400" smtClean="0"/>
          </a:p>
        </p:txBody>
      </p:sp>
      <p:sp>
        <p:nvSpPr>
          <p:cNvPr id="18435" name="标题 1"/>
          <p:cNvSpPr txBox="1">
            <a:spLocks/>
          </p:cNvSpPr>
          <p:nvPr/>
        </p:nvSpPr>
        <p:spPr bwMode="auto">
          <a:xfrm>
            <a:off x="457200" y="0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3.2.2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数字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6" name="圆角矩形 5">
            <a:extLst>
              <a:ext uri="{FF2B5EF4-FFF2-40B4-BE49-F238E27FC236}"/>
            </a:extLst>
          </p:cNvPr>
          <p:cNvSpPr/>
          <p:nvPr/>
        </p:nvSpPr>
        <p:spPr bwMode="auto">
          <a:xfrm>
            <a:off x="609600" y="1066800"/>
            <a:ext cx="2819400" cy="457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负数</a:t>
            </a:r>
            <a:r>
              <a:rPr lang="en-US" altLang="zh-CN">
                <a:solidFill>
                  <a:srgbClr val="000000"/>
                </a:solidFill>
                <a:latin typeface="宋体" charset="-122"/>
                <a:ea typeface="宋体" charset="-122"/>
              </a:rPr>
              <a:t>-</a:t>
            </a:r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十进制</a:t>
            </a:r>
            <a:r>
              <a:rPr lang="zh-CN" altLang="en-US">
                <a:solidFill>
                  <a:srgbClr val="000000"/>
                </a:solidFill>
                <a:ea typeface="宋体" charset="-122"/>
              </a:rPr>
              <a:t>补码</a:t>
            </a:r>
          </a:p>
        </p:txBody>
      </p:sp>
      <p:sp>
        <p:nvSpPr>
          <p:cNvPr id="18437" name="TextBox 6"/>
          <p:cNvSpPr txBox="1">
            <a:spLocks noChangeArrowheads="1"/>
          </p:cNvSpPr>
          <p:nvPr/>
        </p:nvSpPr>
        <p:spPr bwMode="auto">
          <a:xfrm>
            <a:off x="685800" y="1905000"/>
            <a:ext cx="7924800" cy="360045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  <a:latin typeface="宋体" charset="-122"/>
                <a:ea typeface="宋体" charset="-122"/>
              </a:rPr>
              <a:t>练习：</a:t>
            </a:r>
            <a:endParaRPr lang="en-US" altLang="zh-CN" dirty="0">
              <a:solidFill>
                <a:srgbClr val="FF0000"/>
              </a:solidFill>
              <a:latin typeface="宋体" charset="-122"/>
              <a:ea typeface="宋体" charset="-122"/>
            </a:endParaRPr>
          </a:p>
          <a:p>
            <a:endParaRPr lang="en-US" altLang="zh-CN" dirty="0">
              <a:solidFill>
                <a:srgbClr val="FF0000"/>
              </a:solidFill>
              <a:latin typeface="宋体" charset="-122"/>
              <a:ea typeface="宋体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latin typeface="Times New Roman" pitchFamily="18" charset="0"/>
                <a:ea typeface="宋体" charset="-122"/>
              </a:rPr>
              <a:t>十进制补码公式中的</a:t>
            </a:r>
            <a:r>
              <a:rPr lang="en-US" altLang="zh-CN" dirty="0">
                <a:latin typeface="Times New Roman" pitchFamily="18" charset="0"/>
                <a:ea typeface="宋体" charset="-122"/>
              </a:rPr>
              <a:t>k</a:t>
            </a:r>
            <a:r>
              <a:rPr lang="zh-CN" altLang="en-US" dirty="0">
                <a:latin typeface="Times New Roman" pitchFamily="18" charset="0"/>
                <a:ea typeface="宋体" charset="-122"/>
              </a:rPr>
              <a:t>为设定定长的数字</a:t>
            </a:r>
            <a:r>
              <a:rPr lang="en-US" altLang="zh-CN" dirty="0">
                <a:latin typeface="Times New Roman" pitchFamily="18" charset="0"/>
                <a:ea typeface="宋体" charset="-122"/>
              </a:rPr>
              <a:t>5</a:t>
            </a:r>
            <a:r>
              <a:rPr lang="zh-CN" altLang="en-US" dirty="0">
                <a:latin typeface="Times New Roman" pitchFamily="18" charset="0"/>
                <a:ea typeface="宋体" charset="-122"/>
              </a:rPr>
              <a:t>，请回答：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itchFamily="18" charset="0"/>
                <a:ea typeface="宋体" charset="-122"/>
              </a:rPr>
              <a:t>A</a:t>
            </a:r>
            <a:r>
              <a:rPr lang="zh-CN" altLang="en-US" dirty="0">
                <a:latin typeface="Times New Roman" pitchFamily="18" charset="0"/>
                <a:ea typeface="宋体" charset="-122"/>
              </a:rPr>
              <a:t>）可以表示多少位正整数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itchFamily="18" charset="0"/>
                <a:ea typeface="宋体" charset="-122"/>
              </a:rPr>
              <a:t>B</a:t>
            </a:r>
            <a:r>
              <a:rPr lang="zh-CN" altLang="en-US" dirty="0">
                <a:latin typeface="Times New Roman" pitchFamily="18" charset="0"/>
                <a:ea typeface="宋体" charset="-122"/>
              </a:rPr>
              <a:t>）可以表示多少位负整数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Times New Roman" pitchFamily="18" charset="0"/>
                <a:ea typeface="宋体" charset="-122"/>
              </a:rPr>
              <a:t>C</a:t>
            </a:r>
            <a:r>
              <a:rPr lang="zh-CN" altLang="en-US" dirty="0">
                <a:latin typeface="Times New Roman" pitchFamily="18" charset="0"/>
                <a:ea typeface="宋体" charset="-122"/>
              </a:rPr>
              <a:t>）绘制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实数直线图</a:t>
            </a:r>
            <a:r>
              <a:rPr lang="zh-CN" altLang="en-US" dirty="0">
                <a:latin typeface="Times New Roman" pitchFamily="18" charset="0"/>
                <a:ea typeface="宋体" charset="-122"/>
              </a:rPr>
              <a:t>，显示出</a:t>
            </a:r>
            <a:r>
              <a:rPr lang="en-US" altLang="zh-CN" dirty="0">
                <a:latin typeface="Times New Roman" pitchFamily="18" charset="0"/>
                <a:ea typeface="宋体" charset="-122"/>
              </a:rPr>
              <a:t>3</a:t>
            </a:r>
            <a:r>
              <a:rPr lang="zh-CN" altLang="en-US" dirty="0">
                <a:latin typeface="Times New Roman" pitchFamily="18" charset="0"/>
                <a:ea typeface="宋体" charset="-122"/>
              </a:rPr>
              <a:t>个最小的正数和</a:t>
            </a:r>
            <a:r>
              <a:rPr lang="en-US" altLang="zh-CN" dirty="0">
                <a:latin typeface="Times New Roman" pitchFamily="18" charset="0"/>
                <a:ea typeface="宋体" charset="-122"/>
              </a:rPr>
              <a:t>3</a:t>
            </a:r>
            <a:r>
              <a:rPr lang="zh-CN" altLang="en-US" dirty="0">
                <a:latin typeface="Times New Roman" pitchFamily="18" charset="0"/>
                <a:ea typeface="宋体" charset="-122"/>
              </a:rPr>
              <a:t>个最大的正数，</a:t>
            </a:r>
            <a:r>
              <a:rPr lang="en-US" altLang="zh-CN" dirty="0">
                <a:latin typeface="Times New Roman" pitchFamily="18" charset="0"/>
                <a:ea typeface="宋体" charset="-122"/>
              </a:rPr>
              <a:t>3</a:t>
            </a:r>
            <a:r>
              <a:rPr lang="zh-CN" altLang="en-US" dirty="0">
                <a:latin typeface="Times New Roman" pitchFamily="18" charset="0"/>
                <a:ea typeface="宋体" charset="-122"/>
              </a:rPr>
              <a:t>个最小的负数和</a:t>
            </a:r>
            <a:r>
              <a:rPr lang="en-US" altLang="zh-CN" dirty="0">
                <a:latin typeface="Times New Roman" pitchFamily="18" charset="0"/>
                <a:ea typeface="宋体" charset="-122"/>
              </a:rPr>
              <a:t>3</a:t>
            </a:r>
            <a:r>
              <a:rPr lang="zh-CN" altLang="en-US" dirty="0">
                <a:latin typeface="Times New Roman" pitchFamily="18" charset="0"/>
                <a:ea typeface="宋体" charset="-122"/>
              </a:rPr>
              <a:t>个最大的负数以及</a:t>
            </a:r>
            <a:r>
              <a:rPr lang="en-US" altLang="zh-CN" dirty="0">
                <a:latin typeface="Times New Roman" pitchFamily="18" charset="0"/>
                <a:ea typeface="宋体" charset="-122"/>
              </a:rPr>
              <a:t>0</a:t>
            </a:r>
            <a:endParaRPr lang="zh-CN" altLang="en-US" dirty="0"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5780B923-E1FB-444C-ABD2-42DEB91F87B0}" type="slidenum">
              <a:rPr lang="en-US" altLang="zh-CN" sz="1400" smtClean="0"/>
              <a:pPr/>
              <a:t>17</a:t>
            </a:fld>
            <a:endParaRPr lang="en-US" altLang="zh-CN" sz="1400" smtClean="0"/>
          </a:p>
        </p:txBody>
      </p:sp>
      <p:pic>
        <p:nvPicPr>
          <p:cNvPr id="19459" name="Picture 2" descr="c03p060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0" y="962025"/>
            <a:ext cx="1701800" cy="52101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44513" y="1524000"/>
            <a:ext cx="5703887" cy="249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1200150" indent="-4572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ts val="600"/>
              </a:spcBef>
              <a:buFontTx/>
              <a:buChar char="•"/>
            </a:pPr>
            <a:r>
              <a:rPr lang="zh-CN" altLang="en-US">
                <a:latin typeface="Songti SC" pitchFamily="2" charset="-122"/>
                <a:ea typeface="Songti SC" pitchFamily="2" charset="-122"/>
              </a:rPr>
              <a:t>最高位为符号位：</a:t>
            </a:r>
            <a:r>
              <a:rPr lang="en-US" altLang="zh-CN">
                <a:latin typeface="Songti SC" pitchFamily="2" charset="-122"/>
                <a:ea typeface="Songti SC" pitchFamily="2" charset="-122"/>
              </a:rPr>
              <a:t>1</a:t>
            </a:r>
            <a:r>
              <a:rPr lang="zh-CN" altLang="en-US">
                <a:latin typeface="Songti SC" pitchFamily="2" charset="-122"/>
                <a:ea typeface="Songti SC" pitchFamily="2" charset="-122"/>
              </a:rPr>
              <a:t>表示负，</a:t>
            </a:r>
            <a:r>
              <a:rPr lang="en-US" altLang="zh-CN">
                <a:latin typeface="Songti SC" pitchFamily="2" charset="-122"/>
                <a:ea typeface="Songti SC" pitchFamily="2" charset="-122"/>
              </a:rPr>
              <a:t>0</a:t>
            </a:r>
            <a:r>
              <a:rPr lang="zh-CN" altLang="en-US">
                <a:latin typeface="Songti SC" pitchFamily="2" charset="-122"/>
                <a:ea typeface="Songti SC" pitchFamily="2" charset="-122"/>
              </a:rPr>
              <a:t>表示正。</a:t>
            </a:r>
            <a:endParaRPr lang="en-US" altLang="zh-CN">
              <a:latin typeface="Songti SC" pitchFamily="2" charset="-122"/>
              <a:ea typeface="Songti SC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600"/>
              </a:spcBef>
              <a:buFontTx/>
              <a:buChar char="•"/>
            </a:pPr>
            <a:r>
              <a:rPr lang="zh-CN" altLang="en-US">
                <a:latin typeface="Songti SC" pitchFamily="2" charset="-122"/>
                <a:ea typeface="Songti SC" pitchFamily="2" charset="-122"/>
              </a:rPr>
              <a:t>正数的补码就是原码。</a:t>
            </a:r>
            <a:endParaRPr lang="en-US" altLang="zh-CN">
              <a:latin typeface="Songti SC" pitchFamily="2" charset="-122"/>
              <a:ea typeface="Songti SC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600"/>
              </a:spcBef>
              <a:buFontTx/>
              <a:buChar char="•"/>
            </a:pPr>
            <a:r>
              <a:rPr lang="zh-CN" altLang="en-US">
                <a:latin typeface="Songti SC" pitchFamily="2" charset="-122"/>
                <a:ea typeface="Songti SC" pitchFamily="2" charset="-122"/>
              </a:rPr>
              <a:t>负数的补码呢？</a:t>
            </a:r>
            <a:endParaRPr lang="en-US" altLang="zh-CN">
              <a:latin typeface="Songti SC" pitchFamily="2" charset="-122"/>
              <a:ea typeface="Songti SC" pitchFamily="2" charset="-122"/>
            </a:endParaRPr>
          </a:p>
          <a:p>
            <a:pPr lvl="1"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>
                <a:latin typeface="Songti SC" pitchFamily="2" charset="-122"/>
                <a:ea typeface="Songti SC" pitchFamily="2" charset="-122"/>
              </a:rPr>
              <a:t>对应的正值，每一位取反再加一</a:t>
            </a:r>
            <a:endParaRPr lang="en-US" altLang="zh-CN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19461" name="Rectangle 6"/>
          <p:cNvSpPr>
            <a:spLocks noChangeArrowheads="1"/>
          </p:cNvSpPr>
          <p:nvPr/>
        </p:nvSpPr>
        <p:spPr bwMode="auto">
          <a:xfrm>
            <a:off x="3059113" y="5505450"/>
            <a:ext cx="3024187" cy="43656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r>
              <a:rPr lang="en-US" altLang="zh-CN" sz="1800">
                <a:latin typeface="宋体" charset="-122"/>
                <a:ea typeface="宋体" charset="-122"/>
              </a:rPr>
              <a:t> </a:t>
            </a:r>
            <a:r>
              <a:rPr lang="zh-CN" altLang="en-US" sz="1800">
                <a:latin typeface="宋体" charset="-122"/>
                <a:ea typeface="宋体" charset="-122"/>
              </a:rPr>
              <a:t>用</a:t>
            </a:r>
            <a:r>
              <a:rPr lang="en-US" altLang="zh-CN" sz="1800">
                <a:latin typeface="宋体" charset="-122"/>
                <a:ea typeface="宋体" charset="-122"/>
              </a:rPr>
              <a:t>8</a:t>
            </a:r>
            <a:r>
              <a:rPr lang="zh-CN" altLang="en-US" sz="1800">
                <a:latin typeface="宋体" charset="-122"/>
                <a:ea typeface="宋体" charset="-122"/>
              </a:rPr>
              <a:t>位二进制补码表示数字</a:t>
            </a:r>
            <a:endParaRPr lang="en-US" altLang="zh-CN" sz="1800">
              <a:latin typeface="宋体" charset="-122"/>
              <a:ea typeface="宋体" charset="-122"/>
            </a:endParaRPr>
          </a:p>
        </p:txBody>
      </p:sp>
      <p:sp>
        <p:nvSpPr>
          <p:cNvPr id="19462" name="矩形 7"/>
          <p:cNvSpPr>
            <a:spLocks noChangeArrowheads="1"/>
          </p:cNvSpPr>
          <p:nvPr/>
        </p:nvSpPr>
        <p:spPr bwMode="auto">
          <a:xfrm>
            <a:off x="2479675" y="4373563"/>
            <a:ext cx="2224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pitchFamily="18" charset="0"/>
                <a:ea typeface="宋体" charset="-122"/>
                <a:cs typeface="Times New Roman" pitchFamily="18" charset="0"/>
              </a:rPr>
              <a:t>Negative(</a:t>
            </a:r>
            <a:r>
              <a:rPr lang="en-US" altLang="zh-CN" i="1">
                <a:latin typeface="Times New Roman" pitchFamily="18" charset="0"/>
                <a:ea typeface="宋体" charset="-122"/>
                <a:cs typeface="Times New Roman" pitchFamily="18" charset="0"/>
              </a:rPr>
              <a:t>I</a:t>
            </a:r>
            <a:r>
              <a:rPr lang="en-US" altLang="zh-CN">
                <a:latin typeface="Times New Roman" pitchFamily="18" charset="0"/>
                <a:ea typeface="宋体" charset="-122"/>
                <a:cs typeface="Times New Roman" pitchFamily="18" charset="0"/>
              </a:rPr>
              <a:t>)=2</a:t>
            </a:r>
            <a:r>
              <a:rPr lang="en-US" altLang="zh-CN" i="1" baseline="30000">
                <a:latin typeface="Times New Roman" pitchFamily="18" charset="0"/>
                <a:ea typeface="宋体" charset="-122"/>
                <a:cs typeface="Times New Roman" pitchFamily="18" charset="0"/>
              </a:rPr>
              <a:t>k</a:t>
            </a:r>
            <a:r>
              <a:rPr lang="en-US" altLang="zh-CN">
                <a:latin typeface="Times New Roman" pitchFamily="18" charset="0"/>
                <a:ea typeface="宋体" charset="-122"/>
                <a:cs typeface="Times New Roman" pitchFamily="18" charset="0"/>
              </a:rPr>
              <a:t>-</a:t>
            </a:r>
            <a:r>
              <a:rPr lang="en-US" altLang="zh-CN" i="1">
                <a:latin typeface="Times New Roman" pitchFamily="18" charset="0"/>
                <a:ea typeface="宋体" charset="-122"/>
                <a:cs typeface="Times New Roman" pitchFamily="18" charset="0"/>
              </a:rPr>
              <a:t>I</a:t>
            </a:r>
            <a:endParaRPr lang="zh-CN" altLang="en-US">
              <a:ea typeface="宋体" charset="-122"/>
              <a:cs typeface="Times New Roman" pitchFamily="18" charset="0"/>
            </a:endParaRPr>
          </a:p>
        </p:txBody>
      </p:sp>
      <p:sp>
        <p:nvSpPr>
          <p:cNvPr id="19463" name="标题 1"/>
          <p:cNvSpPr txBox="1">
            <a:spLocks/>
          </p:cNvSpPr>
          <p:nvPr/>
        </p:nvSpPr>
        <p:spPr bwMode="auto">
          <a:xfrm>
            <a:off x="457200" y="0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3.2.2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数字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10" name="圆角矩形 9">
            <a:extLst>
              <a:ext uri="{FF2B5EF4-FFF2-40B4-BE49-F238E27FC236}"/>
            </a:extLst>
          </p:cNvPr>
          <p:cNvSpPr/>
          <p:nvPr/>
        </p:nvSpPr>
        <p:spPr bwMode="auto">
          <a:xfrm>
            <a:off x="609600" y="1066800"/>
            <a:ext cx="2819400" cy="457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负数</a:t>
            </a:r>
            <a:r>
              <a:rPr lang="en-US" altLang="zh-CN">
                <a:solidFill>
                  <a:srgbClr val="000000"/>
                </a:solidFill>
                <a:latin typeface="宋体" charset="-122"/>
                <a:ea typeface="宋体" charset="-122"/>
              </a:rPr>
              <a:t>-</a:t>
            </a:r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二进制</a:t>
            </a:r>
            <a:r>
              <a:rPr lang="zh-CN" altLang="en-US">
                <a:solidFill>
                  <a:srgbClr val="000000"/>
                </a:solidFill>
                <a:ea typeface="宋体" charset="-122"/>
              </a:rPr>
              <a:t>补码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A5458F9B-D058-4629-AD7A-CA7F9FE97253}" type="slidenum">
              <a:rPr lang="en-US" altLang="zh-CN" sz="1400" smtClean="0"/>
              <a:pPr/>
              <a:t>18</a:t>
            </a:fld>
            <a:endParaRPr lang="en-US" altLang="zh-CN" sz="1400" smtClean="0"/>
          </a:p>
        </p:txBody>
      </p:sp>
      <p:sp>
        <p:nvSpPr>
          <p:cNvPr id="20483" name="标题 1"/>
          <p:cNvSpPr txBox="1">
            <a:spLocks/>
          </p:cNvSpPr>
          <p:nvPr/>
        </p:nvSpPr>
        <p:spPr bwMode="auto">
          <a:xfrm>
            <a:off x="457200" y="0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3.2.2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数字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6" name="圆角矩形 5">
            <a:extLst>
              <a:ext uri="{FF2B5EF4-FFF2-40B4-BE49-F238E27FC236}"/>
            </a:extLst>
          </p:cNvPr>
          <p:cNvSpPr/>
          <p:nvPr/>
        </p:nvSpPr>
        <p:spPr bwMode="auto">
          <a:xfrm>
            <a:off x="533400" y="990600"/>
            <a:ext cx="2819400" cy="457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负数</a:t>
            </a:r>
            <a:r>
              <a:rPr lang="en-US" altLang="zh-CN">
                <a:solidFill>
                  <a:srgbClr val="000000"/>
                </a:solidFill>
                <a:latin typeface="宋体" charset="-122"/>
                <a:ea typeface="宋体" charset="-122"/>
              </a:rPr>
              <a:t>-</a:t>
            </a:r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二进制补码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305800" cy="1676400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CN" altLang="en-US" sz="2800" smtClean="0">
                <a:latin typeface="宋体" charset="-122"/>
                <a:ea typeface="宋体" charset="-122"/>
              </a:rPr>
              <a:t>加法和减法在十进制补码中是一样的</a:t>
            </a:r>
            <a:endParaRPr lang="en-US" altLang="zh-CN" smtClean="0">
              <a:latin typeface="宋体" charset="-122"/>
              <a:ea typeface="宋体" charset="-122"/>
            </a:endParaRPr>
          </a:p>
          <a:p>
            <a:pPr marL="2705100" lvl="4" indent="-457200" eaLnBrk="1" hangingPunct="1">
              <a:buFontTx/>
              <a:buNone/>
            </a:pPr>
            <a:r>
              <a:rPr lang="en-US" altLang="zh-CN" smtClean="0">
                <a:latin typeface="宋体" charset="-122"/>
                <a:ea typeface="宋体" charset="-122"/>
              </a:rPr>
              <a:t>-127	10000001</a:t>
            </a:r>
          </a:p>
          <a:p>
            <a:pPr marL="2705100" lvl="4" indent="-457200" eaLnBrk="1" hangingPunct="1">
              <a:buFontTx/>
              <a:buNone/>
            </a:pPr>
            <a:r>
              <a:rPr lang="en-US" altLang="zh-CN" u="sng" smtClean="0">
                <a:latin typeface="宋体" charset="-122"/>
                <a:ea typeface="宋体" charset="-122"/>
              </a:rPr>
              <a:t>+  1</a:t>
            </a:r>
            <a:r>
              <a:rPr lang="en-US" altLang="zh-CN" smtClean="0">
                <a:latin typeface="宋体" charset="-122"/>
                <a:ea typeface="宋体" charset="-122"/>
              </a:rPr>
              <a:t>	</a:t>
            </a:r>
            <a:r>
              <a:rPr lang="en-US" altLang="zh-CN" u="sng" smtClean="0">
                <a:latin typeface="宋体" charset="-122"/>
                <a:ea typeface="宋体" charset="-122"/>
              </a:rPr>
              <a:t>00000001</a:t>
            </a:r>
          </a:p>
          <a:p>
            <a:pPr marL="2705100" lvl="4" indent="-457200" eaLnBrk="1" hangingPunct="1">
              <a:buFontTx/>
              <a:buNone/>
            </a:pPr>
            <a:r>
              <a:rPr lang="en-US" altLang="zh-CN" smtClean="0">
                <a:latin typeface="宋体" charset="-122"/>
                <a:ea typeface="宋体" charset="-122"/>
              </a:rPr>
              <a:t>-126	10000010</a:t>
            </a:r>
          </a:p>
        </p:txBody>
      </p:sp>
      <p:sp>
        <p:nvSpPr>
          <p:cNvPr id="20486" name="Rectangle 3"/>
          <p:cNvSpPr txBox="1">
            <a:spLocks noChangeArrowheads="1"/>
          </p:cNvSpPr>
          <p:nvPr/>
        </p:nvSpPr>
        <p:spPr bwMode="auto">
          <a:xfrm>
            <a:off x="457200" y="3505200"/>
            <a:ext cx="8305800" cy="259080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i="1">
                <a:latin typeface="Times New Roman" pitchFamily="18" charset="0"/>
                <a:ea typeface="宋体" charset="-122"/>
              </a:rPr>
              <a:t>如果计算的值不合适会发生什么</a:t>
            </a:r>
            <a:r>
              <a:rPr lang="en-US" altLang="zh-CN" i="1">
                <a:latin typeface="Times New Roman" pitchFamily="18" charset="0"/>
                <a:ea typeface="宋体" charset="-122"/>
              </a:rPr>
              <a:t>?  </a:t>
            </a:r>
            <a:r>
              <a:rPr lang="zh-CN" altLang="en-US">
                <a:solidFill>
                  <a:srgbClr val="3333FF"/>
                </a:solidFill>
                <a:latin typeface="Times New Roman" pitchFamily="18" charset="0"/>
                <a:ea typeface="宋体" charset="-122"/>
              </a:rPr>
              <a:t>溢出</a:t>
            </a:r>
            <a:endParaRPr lang="en-US" altLang="zh-CN">
              <a:solidFill>
                <a:srgbClr val="3333FF"/>
              </a:solidFill>
              <a:latin typeface="Times New Roman" pitchFamily="18" charset="0"/>
              <a:ea typeface="宋体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>
                <a:latin typeface="Times New Roman" pitchFamily="18" charset="0"/>
                <a:ea typeface="宋体" charset="-122"/>
              </a:rPr>
              <a:t>假设每个数都是用八位存储，那么加</a:t>
            </a:r>
            <a:r>
              <a:rPr lang="en-US" altLang="zh-CN">
                <a:latin typeface="Times New Roman" pitchFamily="18" charset="0"/>
                <a:ea typeface="宋体" charset="-122"/>
              </a:rPr>
              <a:t>127</a:t>
            </a:r>
            <a:r>
              <a:rPr lang="zh-CN" altLang="en-US">
                <a:latin typeface="Times New Roman" pitchFamily="18" charset="0"/>
                <a:ea typeface="宋体" charset="-122"/>
              </a:rPr>
              <a:t>到</a:t>
            </a:r>
            <a:r>
              <a:rPr lang="en-US" altLang="zh-CN">
                <a:latin typeface="Times New Roman" pitchFamily="18" charset="0"/>
                <a:ea typeface="宋体" charset="-122"/>
              </a:rPr>
              <a:t>3</a:t>
            </a:r>
            <a:r>
              <a:rPr lang="zh-CN" altLang="en-US">
                <a:latin typeface="Times New Roman" pitchFamily="18" charset="0"/>
                <a:ea typeface="宋体" charset="-122"/>
              </a:rPr>
              <a:t>如下：	 </a:t>
            </a:r>
            <a:endParaRPr lang="en-US" altLang="zh-CN">
              <a:latin typeface="Times New Roman" pitchFamily="18" charset="0"/>
              <a:ea typeface="宋体" charset="-122"/>
            </a:endParaRP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>
                <a:latin typeface="Times New Roman" pitchFamily="18" charset="0"/>
                <a:ea typeface="宋体" charset="-122"/>
              </a:rPr>
              <a:t>       1111111</a:t>
            </a: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u="sng">
                <a:latin typeface="Times New Roman" pitchFamily="18" charset="0"/>
                <a:ea typeface="宋体" charset="-122"/>
              </a:rPr>
              <a:t> +   0000011</a:t>
            </a: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>
                <a:latin typeface="Times New Roman" pitchFamily="18" charset="0"/>
                <a:ea typeface="宋体" charset="-122"/>
              </a:rPr>
              <a:t>    10000010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zh-CN" u="sng"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ADA9BFDF-6950-4731-B7CE-FC27D931C651}" type="slidenum">
              <a:rPr lang="en-US" altLang="zh-CN" sz="1400" smtClean="0"/>
              <a:pPr/>
              <a:t>19</a:t>
            </a:fld>
            <a:endParaRPr lang="en-US" altLang="zh-CN" sz="1400" smtClean="0"/>
          </a:p>
        </p:txBody>
      </p:sp>
      <p:sp>
        <p:nvSpPr>
          <p:cNvPr id="21507" name="标题 1"/>
          <p:cNvSpPr txBox="1">
            <a:spLocks/>
          </p:cNvSpPr>
          <p:nvPr/>
        </p:nvSpPr>
        <p:spPr bwMode="auto">
          <a:xfrm>
            <a:off x="457200" y="0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3.2.2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数字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21508" name="TextBox 6"/>
          <p:cNvSpPr txBox="1">
            <a:spLocks noChangeArrowheads="1"/>
          </p:cNvSpPr>
          <p:nvPr/>
        </p:nvSpPr>
        <p:spPr bwMode="auto">
          <a:xfrm>
            <a:off x="785813" y="2408238"/>
            <a:ext cx="7924800" cy="120015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  <a:latin typeface="宋体" charset="-122"/>
                <a:ea typeface="宋体" charset="-122"/>
              </a:rPr>
              <a:t>练习：</a:t>
            </a:r>
            <a:endParaRPr lang="en-US" altLang="zh-CN" dirty="0">
              <a:solidFill>
                <a:srgbClr val="FF0000"/>
              </a:solidFill>
              <a:latin typeface="宋体" charset="-122"/>
              <a:ea typeface="宋体" charset="-122"/>
            </a:endParaRPr>
          </a:p>
          <a:p>
            <a:endParaRPr lang="en-US" altLang="zh-CN" dirty="0">
              <a:solidFill>
                <a:srgbClr val="FF0000"/>
              </a:solidFill>
              <a:latin typeface="宋体" charset="-122"/>
              <a:ea typeface="宋体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宋体" charset="-122"/>
                <a:ea typeface="宋体" charset="-122"/>
              </a:rPr>
              <a:t>    </a:t>
            </a:r>
            <a:r>
              <a:rPr lang="en-US" altLang="zh-CN" dirty="0" smtClean="0">
                <a:solidFill>
                  <a:srgbClr val="FF0000"/>
                </a:solidFill>
                <a:latin typeface="宋体" charset="-122"/>
                <a:ea typeface="宋体" charset="-122"/>
              </a:rPr>
              <a:t>P60</a:t>
            </a:r>
            <a:r>
              <a:rPr lang="zh-CN" altLang="en-US" dirty="0" smtClean="0">
                <a:solidFill>
                  <a:srgbClr val="FF0000"/>
                </a:solidFill>
                <a:latin typeface="宋体" charset="-122"/>
                <a:ea typeface="宋体" charset="-122"/>
              </a:rPr>
              <a:t>，</a:t>
            </a:r>
            <a:r>
              <a:rPr lang="zh-CN" altLang="en-US" dirty="0">
                <a:solidFill>
                  <a:srgbClr val="FF0000"/>
                </a:solidFill>
                <a:latin typeface="宋体" charset="-122"/>
                <a:ea typeface="宋体" charset="-122"/>
              </a:rPr>
              <a:t>习题</a:t>
            </a:r>
            <a:r>
              <a:rPr lang="en-US" altLang="zh-CN" dirty="0">
                <a:solidFill>
                  <a:srgbClr val="FF0000"/>
                </a:solidFill>
                <a:latin typeface="宋体" charset="-122"/>
                <a:ea typeface="宋体" charset="-122"/>
              </a:rPr>
              <a:t>40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pPr eaLnBrk="1" hangingPunct="1"/>
            <a:r>
              <a:rPr lang="zh-CN" altLang="en-US" b="0" smtClean="0">
                <a:latin typeface="宋体" charset="-122"/>
                <a:ea typeface="宋体" charset="-122"/>
              </a:rPr>
              <a:t>本章内容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idx="1"/>
          </p:nvPr>
        </p:nvSpPr>
        <p:spPr>
          <a:xfrm>
            <a:off x="838200" y="1371600"/>
            <a:ext cx="7772400" cy="3581400"/>
          </a:xfrm>
        </p:spPr>
        <p:txBody>
          <a:bodyPr/>
          <a:lstStyle/>
          <a:p>
            <a:pPr marL="292100" indent="-292100" eaLnBrk="1" hangingPunct="1">
              <a:lnSpc>
                <a:spcPct val="200000"/>
              </a:lnSpc>
            </a:pPr>
            <a:r>
              <a:rPr lang="zh-CN" altLang="en-US" sz="2400" smtClean="0">
                <a:latin typeface="宋体" charset="-122"/>
                <a:ea typeface="宋体" charset="-122"/>
              </a:rPr>
              <a:t>认识计算机里的文件</a:t>
            </a:r>
          </a:p>
          <a:p>
            <a:pPr marL="292100" indent="-292100" eaLnBrk="1" hangingPunct="1">
              <a:lnSpc>
                <a:spcPct val="200000"/>
              </a:lnSpc>
            </a:pPr>
            <a:r>
              <a:rPr lang="zh-CN" altLang="en-US" sz="2400" smtClean="0">
                <a:latin typeface="宋体" charset="-122"/>
                <a:ea typeface="宋体" charset="-122"/>
              </a:rPr>
              <a:t>了解计算机管理文件的方式</a:t>
            </a:r>
          </a:p>
          <a:p>
            <a:pPr marL="292100" indent="-292100" eaLnBrk="1" hangingPunct="1">
              <a:lnSpc>
                <a:spcPct val="200000"/>
              </a:lnSpc>
            </a:pPr>
            <a:r>
              <a:rPr lang="zh-CN" altLang="en-US" sz="2400" smtClean="0">
                <a:latin typeface="宋体" charset="-122"/>
                <a:ea typeface="宋体" charset="-122"/>
              </a:rPr>
              <a:t>压缩</a:t>
            </a:r>
          </a:p>
          <a:p>
            <a:pPr marL="292100" indent="-292100" eaLnBrk="1" hangingPunct="1">
              <a:lnSpc>
                <a:spcPct val="200000"/>
              </a:lnSpc>
              <a:buFontTx/>
              <a:buNone/>
            </a:pPr>
            <a:endParaRPr lang="en-US" altLang="zh-CN" sz="2400" smtClean="0">
              <a:latin typeface="宋体" charset="-122"/>
              <a:ea typeface="宋体" charset="-122"/>
            </a:endParaRPr>
          </a:p>
        </p:txBody>
      </p:sp>
      <p:sp>
        <p:nvSpPr>
          <p:cNvPr id="4100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9867391B-F143-4B13-9B92-03E51B0E80B8}" type="slidenum">
              <a:rPr lang="en-US" altLang="zh-CN" sz="1400" smtClean="0">
                <a:latin typeface="宋体" charset="-122"/>
                <a:ea typeface="宋体" charset="-122"/>
              </a:rPr>
              <a:pPr/>
              <a:t>2</a:t>
            </a:fld>
            <a:endParaRPr lang="en-US" altLang="zh-CN" sz="1400" smtClean="0">
              <a:latin typeface="宋体" charset="-122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4FAAD3D8-D11D-4599-B064-17627FF67696}" type="slidenum">
              <a:rPr lang="en-US" altLang="zh-CN" sz="1400" smtClean="0">
                <a:latin typeface="宋体" charset="-122"/>
                <a:ea typeface="宋体" charset="-122"/>
              </a:rPr>
              <a:pPr/>
              <a:t>20</a:t>
            </a:fld>
            <a:endParaRPr lang="en-US" altLang="zh-CN" sz="1400" smtClean="0">
              <a:latin typeface="宋体" charset="-122"/>
              <a:ea typeface="宋体" charset="-122"/>
            </a:endParaRP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153400" cy="4343400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CN" altLang="en-US" sz="2800" smtClean="0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十进制实数：</a:t>
            </a:r>
            <a:endParaRPr lang="en-US" altLang="zh-CN" sz="2800" smtClean="0">
              <a:solidFill>
                <a:srgbClr val="0000FF"/>
              </a:solidFill>
              <a:latin typeface="Times New Roman" pitchFamily="18" charset="0"/>
              <a:ea typeface="宋体" charset="-122"/>
            </a:endParaRPr>
          </a:p>
          <a:p>
            <a:pPr marL="0" indent="0" eaLnBrk="1" hangingPunct="1"/>
            <a:r>
              <a:rPr lang="zh-CN" altLang="en-US" sz="2800" smtClean="0">
                <a:latin typeface="Times New Roman" pitchFamily="18" charset="0"/>
                <a:ea typeface="宋体" charset="-122"/>
              </a:rPr>
              <a:t>有整数部分和小数部分的数</a:t>
            </a:r>
            <a:endParaRPr lang="en-US" altLang="zh-CN" sz="2800" smtClean="0">
              <a:latin typeface="Times New Roman" pitchFamily="18" charset="0"/>
              <a:ea typeface="宋体" charset="-122"/>
            </a:endParaRPr>
          </a:p>
          <a:p>
            <a:pPr marL="0" indent="0" eaLnBrk="1" hangingPunct="1">
              <a:buFontTx/>
              <a:buNone/>
            </a:pPr>
            <a:r>
              <a:rPr lang="en-US" altLang="zh-CN" sz="2800" smtClean="0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	</a:t>
            </a:r>
            <a:r>
              <a:rPr lang="zh-CN" altLang="en-US" sz="2800" smtClean="0">
                <a:latin typeface="Times New Roman" pitchFamily="18" charset="0"/>
                <a:ea typeface="宋体" charset="-122"/>
              </a:rPr>
              <a:t>如：</a:t>
            </a:r>
            <a:r>
              <a:rPr lang="en-US" altLang="zh-CN" sz="2800" smtClean="0">
                <a:latin typeface="Times New Roman" pitchFamily="18" charset="0"/>
                <a:ea typeface="宋体" charset="-122"/>
              </a:rPr>
              <a:t>104.32, 0.999999, 357.0, 3.14159</a:t>
            </a:r>
          </a:p>
          <a:p>
            <a:pPr marL="0" indent="0" eaLnBrk="1" hangingPunct="1">
              <a:buFontTx/>
              <a:buNone/>
            </a:pPr>
            <a:endParaRPr lang="en-US" altLang="zh-CN" sz="2800" smtClean="0">
              <a:latin typeface="Times New Roman" pitchFamily="18" charset="0"/>
              <a:ea typeface="宋体" charset="-122"/>
            </a:endParaRPr>
          </a:p>
          <a:p>
            <a:pPr marL="0" indent="0" eaLnBrk="1" hangingPunct="1"/>
            <a:r>
              <a:rPr lang="zh-CN" altLang="en-US" sz="2800" smtClean="0">
                <a:latin typeface="Times New Roman" pitchFamily="18" charset="0"/>
                <a:ea typeface="宋体" charset="-122"/>
              </a:rPr>
              <a:t>小数点右侧的位置是十分位、百分位</a:t>
            </a:r>
            <a:r>
              <a:rPr lang="en-US" altLang="zh-CN" sz="2800" smtClean="0">
                <a:latin typeface="Times New Roman" pitchFamily="18" charset="0"/>
                <a:ea typeface="宋体" charset="-122"/>
              </a:rPr>
              <a:t>…</a:t>
            </a:r>
          </a:p>
          <a:p>
            <a:pPr marL="0" indent="0" eaLnBrk="1" hangingPunct="1">
              <a:buFontTx/>
              <a:buNone/>
            </a:pPr>
            <a:r>
              <a:rPr lang="en-US" altLang="zh-CN" sz="2800" smtClean="0">
                <a:latin typeface="Times New Roman" pitchFamily="18" charset="0"/>
                <a:ea typeface="宋体" charset="-122"/>
              </a:rPr>
              <a:t> 	 10</a:t>
            </a:r>
            <a:r>
              <a:rPr lang="en-US" altLang="zh-CN" sz="2800" baseline="30000" smtClean="0">
                <a:latin typeface="Times New Roman" pitchFamily="18" charset="0"/>
                <a:ea typeface="宋体" charset="-122"/>
              </a:rPr>
              <a:t>-1</a:t>
            </a:r>
            <a:r>
              <a:rPr lang="en-US" altLang="zh-CN" sz="2800" smtClean="0">
                <a:latin typeface="Times New Roman" pitchFamily="18" charset="0"/>
                <a:ea typeface="宋体" charset="-122"/>
              </a:rPr>
              <a:t>, 10</a:t>
            </a:r>
            <a:r>
              <a:rPr lang="en-US" altLang="zh-CN" sz="2800" baseline="30000" smtClean="0">
                <a:latin typeface="Times New Roman" pitchFamily="18" charset="0"/>
                <a:ea typeface="宋体" charset="-122"/>
              </a:rPr>
              <a:t>-2 </a:t>
            </a:r>
            <a:r>
              <a:rPr lang="en-US" altLang="zh-CN" sz="2800" smtClean="0">
                <a:latin typeface="Times New Roman" pitchFamily="18" charset="0"/>
                <a:ea typeface="宋体" charset="-122"/>
              </a:rPr>
              <a:t>, 10</a:t>
            </a:r>
            <a:r>
              <a:rPr lang="en-US" altLang="zh-CN" sz="2800" baseline="30000" smtClean="0">
                <a:latin typeface="Times New Roman" pitchFamily="18" charset="0"/>
                <a:ea typeface="宋体" charset="-122"/>
              </a:rPr>
              <a:t>-3</a:t>
            </a:r>
            <a:r>
              <a:rPr lang="en-US" altLang="zh-CN" sz="2800" smtClean="0">
                <a:latin typeface="Times New Roman" pitchFamily="18" charset="0"/>
                <a:ea typeface="宋体" charset="-122"/>
              </a:rPr>
              <a:t> …</a:t>
            </a:r>
            <a:endParaRPr lang="en-US" altLang="zh-CN" sz="2800" baseline="30000" smtClean="0">
              <a:latin typeface="Times New Roman" pitchFamily="18" charset="0"/>
              <a:ea typeface="宋体" charset="-122"/>
            </a:endParaRPr>
          </a:p>
        </p:txBody>
      </p:sp>
      <p:sp>
        <p:nvSpPr>
          <p:cNvPr id="22532" name="标题 1"/>
          <p:cNvSpPr txBox="1">
            <a:spLocks/>
          </p:cNvSpPr>
          <p:nvPr/>
        </p:nvSpPr>
        <p:spPr bwMode="auto">
          <a:xfrm>
            <a:off x="457200" y="0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3.2.2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数字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6" name="圆角矩形 5">
            <a:extLst>
              <a:ext uri="{FF2B5EF4-FFF2-40B4-BE49-F238E27FC236}"/>
            </a:extLst>
          </p:cNvPr>
          <p:cNvSpPr/>
          <p:nvPr/>
        </p:nvSpPr>
        <p:spPr bwMode="auto">
          <a:xfrm>
            <a:off x="533400" y="990600"/>
            <a:ext cx="2590800" cy="457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实数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EC761683-CAFD-492B-84DA-82C925EA666D}" type="slidenum">
              <a:rPr lang="en-US" altLang="zh-CN" sz="1400" smtClean="0">
                <a:latin typeface="宋体" charset="-122"/>
                <a:ea typeface="宋体" charset="-122"/>
              </a:rPr>
              <a:pPr/>
              <a:t>21</a:t>
            </a:fld>
            <a:endParaRPr lang="en-US" altLang="zh-CN" sz="1400" smtClean="0">
              <a:latin typeface="宋体" charset="-122"/>
              <a:ea typeface="宋体" charset="-122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05800" cy="4495800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2400" smtClean="0">
                <a:latin typeface="Songti SC" pitchFamily="2" charset="-122"/>
                <a:ea typeface="Songti SC" pitchFamily="2" charset="-122"/>
              </a:rPr>
              <a:t>二进制与十进制规则类似：</a:t>
            </a:r>
            <a:endParaRPr lang="en-US" altLang="zh-CN" sz="2400" smtClean="0">
              <a:latin typeface="Songti SC" pitchFamily="2" charset="-122"/>
              <a:ea typeface="Songti SC" pitchFamily="2" charset="-122"/>
            </a:endParaRP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b="1" smtClean="0">
                <a:latin typeface="宋体" charset="-122"/>
                <a:ea typeface="宋体" charset="-122"/>
              </a:rPr>
              <a:t>二进制的小数点就是十进制的小数点</a:t>
            </a:r>
            <a:endParaRPr lang="en-US" altLang="zh-CN" sz="2400" b="1" smtClean="0">
              <a:latin typeface="宋体" charset="-122"/>
              <a:ea typeface="宋体" charset="-122"/>
            </a:endParaRP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b="1" smtClean="0">
                <a:latin typeface="宋体" charset="-122"/>
                <a:ea typeface="宋体" charset="-122"/>
              </a:rPr>
              <a:t>二进制小数点右边的位置分别表示</a:t>
            </a:r>
            <a:endParaRPr lang="en-US" altLang="zh-CN" sz="2400" b="1" smtClean="0">
              <a:latin typeface="宋体" charset="-122"/>
              <a:ea typeface="宋体" charset="-122"/>
            </a:endParaRP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sz="2400" smtClean="0">
                <a:latin typeface="Songti SC" pitchFamily="2" charset="-122"/>
                <a:ea typeface="Songti SC" pitchFamily="2" charset="-122"/>
              </a:rPr>
              <a:t>	</a:t>
            </a:r>
            <a:r>
              <a:rPr lang="en-US" altLang="zh-CN" sz="2400" smtClean="0">
                <a:solidFill>
                  <a:srgbClr val="0000FF"/>
                </a:solidFill>
                <a:latin typeface="Songti SC" pitchFamily="2" charset="-122"/>
                <a:ea typeface="Songti SC" pitchFamily="2" charset="-122"/>
              </a:rPr>
              <a:t>2</a:t>
            </a:r>
            <a:r>
              <a:rPr lang="en-US" altLang="zh-CN" sz="2400" baseline="30000" smtClean="0">
                <a:solidFill>
                  <a:srgbClr val="0000FF"/>
                </a:solidFill>
                <a:latin typeface="Songti SC" pitchFamily="2" charset="-122"/>
                <a:ea typeface="Songti SC" pitchFamily="2" charset="-122"/>
              </a:rPr>
              <a:t>-1</a:t>
            </a:r>
            <a:r>
              <a:rPr lang="en-US" altLang="zh-CN" sz="2400" smtClean="0">
                <a:latin typeface="Songti SC" pitchFamily="2" charset="-122"/>
                <a:ea typeface="Songti SC" pitchFamily="2" charset="-122"/>
              </a:rPr>
              <a:t> (</a:t>
            </a:r>
            <a:r>
              <a:rPr lang="zh-CN" altLang="en-US" sz="2400" smtClean="0">
                <a:latin typeface="Songti SC" pitchFamily="2" charset="-122"/>
                <a:ea typeface="Songti SC" pitchFamily="2" charset="-122"/>
              </a:rPr>
              <a:t>二分之一</a:t>
            </a:r>
            <a:r>
              <a:rPr lang="en-US" altLang="zh-CN" sz="2400" smtClean="0">
                <a:latin typeface="Songti SC" pitchFamily="2" charset="-122"/>
                <a:ea typeface="Songti SC" pitchFamily="2" charset="-122"/>
              </a:rPr>
              <a:t>), 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sz="2400" smtClean="0">
                <a:latin typeface="Songti SC" pitchFamily="2" charset="-122"/>
                <a:ea typeface="Songti SC" pitchFamily="2" charset="-122"/>
              </a:rPr>
              <a:t>	</a:t>
            </a:r>
            <a:r>
              <a:rPr lang="en-US" altLang="zh-CN" sz="2400" smtClean="0">
                <a:solidFill>
                  <a:srgbClr val="0000FF"/>
                </a:solidFill>
                <a:latin typeface="Songti SC" pitchFamily="2" charset="-122"/>
                <a:ea typeface="Songti SC" pitchFamily="2" charset="-122"/>
              </a:rPr>
              <a:t>2</a:t>
            </a:r>
            <a:r>
              <a:rPr lang="en-US" altLang="zh-CN" sz="2400" baseline="30000" smtClean="0">
                <a:solidFill>
                  <a:srgbClr val="0000FF"/>
                </a:solidFill>
                <a:latin typeface="Songti SC" pitchFamily="2" charset="-122"/>
                <a:ea typeface="Songti SC" pitchFamily="2" charset="-122"/>
              </a:rPr>
              <a:t>-2</a:t>
            </a:r>
            <a:r>
              <a:rPr lang="en-US" altLang="zh-CN" sz="2400" smtClean="0">
                <a:latin typeface="Songti SC" pitchFamily="2" charset="-122"/>
                <a:ea typeface="Songti SC" pitchFamily="2" charset="-122"/>
              </a:rPr>
              <a:t> (</a:t>
            </a:r>
            <a:r>
              <a:rPr lang="zh-CN" altLang="en-US" sz="2400" smtClean="0">
                <a:latin typeface="Songti SC" pitchFamily="2" charset="-122"/>
                <a:ea typeface="Songti SC" pitchFamily="2" charset="-122"/>
              </a:rPr>
              <a:t>四分之一</a:t>
            </a:r>
            <a:r>
              <a:rPr lang="en-US" altLang="zh-CN" sz="2400" smtClean="0">
                <a:latin typeface="Songti SC" pitchFamily="2" charset="-122"/>
                <a:ea typeface="Songti SC" pitchFamily="2" charset="-122"/>
              </a:rPr>
              <a:t>), 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sz="2400" smtClean="0">
                <a:latin typeface="Songti SC" pitchFamily="2" charset="-122"/>
                <a:ea typeface="Songti SC" pitchFamily="2" charset="-122"/>
              </a:rPr>
              <a:t>	</a:t>
            </a:r>
            <a:r>
              <a:rPr lang="en-US" altLang="zh-CN" sz="2400" smtClean="0">
                <a:solidFill>
                  <a:srgbClr val="0000FF"/>
                </a:solidFill>
                <a:latin typeface="Songti SC" pitchFamily="2" charset="-122"/>
                <a:ea typeface="Songti SC" pitchFamily="2" charset="-122"/>
              </a:rPr>
              <a:t>2</a:t>
            </a:r>
            <a:r>
              <a:rPr lang="en-US" altLang="zh-CN" sz="2400" baseline="30000" smtClean="0">
                <a:solidFill>
                  <a:srgbClr val="0000FF"/>
                </a:solidFill>
                <a:latin typeface="Songti SC" pitchFamily="2" charset="-122"/>
                <a:ea typeface="Songti SC" pitchFamily="2" charset="-122"/>
              </a:rPr>
              <a:t>-3</a:t>
            </a:r>
            <a:r>
              <a:rPr lang="en-US" altLang="zh-CN" sz="2400" smtClean="0">
                <a:latin typeface="Songti SC" pitchFamily="2" charset="-122"/>
                <a:ea typeface="Songti SC" pitchFamily="2" charset="-122"/>
              </a:rPr>
              <a:t> (</a:t>
            </a:r>
            <a:r>
              <a:rPr lang="zh-CN" altLang="en-US" sz="2400" smtClean="0">
                <a:latin typeface="Songti SC" pitchFamily="2" charset="-122"/>
                <a:ea typeface="Songti SC" pitchFamily="2" charset="-122"/>
              </a:rPr>
              <a:t>八分之一</a:t>
            </a:r>
            <a:r>
              <a:rPr lang="en-US" altLang="zh-CN" sz="2400" smtClean="0">
                <a:latin typeface="Songti SC" pitchFamily="2" charset="-122"/>
                <a:ea typeface="Songti SC" pitchFamily="2" charset="-122"/>
              </a:rPr>
              <a:t>)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zh-CN" sz="2400" smtClean="0">
                <a:latin typeface="Songti SC" pitchFamily="2" charset="-122"/>
                <a:ea typeface="Songti SC" pitchFamily="2" charset="-122"/>
              </a:rPr>
              <a:t>	…</a:t>
            </a:r>
          </a:p>
        </p:txBody>
      </p:sp>
      <p:sp>
        <p:nvSpPr>
          <p:cNvPr id="23556" name="标题 1"/>
          <p:cNvSpPr txBox="1">
            <a:spLocks/>
          </p:cNvSpPr>
          <p:nvPr/>
        </p:nvSpPr>
        <p:spPr bwMode="auto">
          <a:xfrm>
            <a:off x="457200" y="0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3.2.2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数字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6" name="圆角矩形 5">
            <a:extLst>
              <a:ext uri="{FF2B5EF4-FFF2-40B4-BE49-F238E27FC236}"/>
            </a:extLst>
          </p:cNvPr>
          <p:cNvSpPr/>
          <p:nvPr/>
        </p:nvSpPr>
        <p:spPr bwMode="auto">
          <a:xfrm>
            <a:off x="533400" y="990600"/>
            <a:ext cx="2590800" cy="457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二进制实数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35633A33-7529-4AF5-A1E1-D46DBEA1E0CF}" type="slidenum">
              <a:rPr lang="en-US" altLang="zh-CN" sz="1400" smtClean="0">
                <a:latin typeface="宋体" charset="-122"/>
                <a:ea typeface="宋体" charset="-122"/>
              </a:rPr>
              <a:pPr/>
              <a:t>22</a:t>
            </a:fld>
            <a:endParaRPr lang="en-US" altLang="zh-CN" sz="1400" smtClean="0">
              <a:latin typeface="宋体" charset="-122"/>
              <a:ea typeface="宋体" charset="-122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229600" cy="4191000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marL="0" indent="0" algn="just" eaLnBrk="1" hangingPunct="1">
              <a:lnSpc>
                <a:spcPct val="150000"/>
              </a:lnSpc>
              <a:buFontTx/>
              <a:buNone/>
            </a:pPr>
            <a:r>
              <a:rPr lang="zh-CN" altLang="en-US" sz="2800" smtClean="0">
                <a:latin typeface="Songti SC" pitchFamily="2" charset="-122"/>
                <a:ea typeface="Songti SC" pitchFamily="2" charset="-122"/>
              </a:rPr>
              <a:t>十进制的实数可以由以下公式定义：</a:t>
            </a:r>
            <a:endParaRPr lang="en-US" altLang="zh-CN" sz="2800" smtClean="0">
              <a:latin typeface="Songti SC" pitchFamily="2" charset="-122"/>
              <a:ea typeface="Songti SC" pitchFamily="2" charset="-122"/>
            </a:endParaRPr>
          </a:p>
          <a:p>
            <a:pPr marL="0" indent="0" algn="just" eaLnBrk="1" hangingPunct="1">
              <a:lnSpc>
                <a:spcPct val="150000"/>
              </a:lnSpc>
              <a:buFontTx/>
              <a:buNone/>
            </a:pPr>
            <a:r>
              <a:rPr lang="zh-CN" altLang="en-US" sz="2800" smtClean="0">
                <a:latin typeface="Songti SC" pitchFamily="2" charset="-122"/>
                <a:ea typeface="Songti SC" pitchFamily="2" charset="-122"/>
              </a:rPr>
              <a:t>	</a:t>
            </a:r>
            <a:endParaRPr lang="zh-CN" altLang="en-US" sz="2800" baseline="30000" smtClean="0">
              <a:latin typeface="Songti SC" pitchFamily="2" charset="-122"/>
              <a:ea typeface="Songti SC" pitchFamily="2" charset="-122"/>
            </a:endParaRPr>
          </a:p>
          <a:p>
            <a:pPr marL="0" indent="0" algn="just" eaLnBrk="1" hangingPunct="1">
              <a:lnSpc>
                <a:spcPct val="150000"/>
              </a:lnSpc>
              <a:buFontTx/>
              <a:buNone/>
            </a:pPr>
            <a:endParaRPr lang="en-US" altLang="zh-CN" sz="2800" smtClean="0">
              <a:latin typeface="Songti SC" pitchFamily="2" charset="-122"/>
              <a:ea typeface="Songti SC" pitchFamily="2" charset="-122"/>
            </a:endParaRPr>
          </a:p>
          <a:p>
            <a:pPr marL="0" indent="0" algn="just" eaLnBrk="1" hangingPunct="1">
              <a:lnSpc>
                <a:spcPct val="150000"/>
              </a:lnSpc>
              <a:buFontTx/>
              <a:buNone/>
            </a:pPr>
            <a:r>
              <a:rPr lang="en-US" altLang="zh-CN" sz="2800" smtClean="0">
                <a:latin typeface="Songti SC" pitchFamily="2" charset="-122"/>
                <a:ea typeface="Songti SC" pitchFamily="2" charset="-122"/>
              </a:rPr>
              <a:t>    </a:t>
            </a:r>
            <a:r>
              <a:rPr lang="zh-CN" altLang="en-US" sz="2800" smtClean="0">
                <a:latin typeface="Songti SC" pitchFamily="2" charset="-122"/>
                <a:ea typeface="Songti SC" pitchFamily="2" charset="-122"/>
              </a:rPr>
              <a:t>这种表示方法叫</a:t>
            </a:r>
            <a:r>
              <a:rPr lang="zh-CN" altLang="en-US" sz="2800" smtClean="0">
                <a:solidFill>
                  <a:srgbClr val="0000FF"/>
                </a:solidFill>
                <a:latin typeface="Songti SC" pitchFamily="2" charset="-122"/>
                <a:ea typeface="Songti SC" pitchFamily="2" charset="-122"/>
              </a:rPr>
              <a:t>浮点表示法：</a:t>
            </a:r>
            <a:r>
              <a:rPr lang="zh-CN" altLang="en-US" sz="2800" smtClean="0">
                <a:latin typeface="Songti SC" pitchFamily="2" charset="-122"/>
                <a:ea typeface="Songti SC" pitchFamily="2" charset="-122"/>
              </a:rPr>
              <a:t>数字的位数固定，小数点是浮动的。对应的数字也称为</a:t>
            </a:r>
            <a:r>
              <a:rPr lang="zh-CN" altLang="en-US" sz="2800" smtClean="0">
                <a:solidFill>
                  <a:srgbClr val="3333FF"/>
                </a:solidFill>
                <a:latin typeface="Songti SC" pitchFamily="2" charset="-122"/>
                <a:ea typeface="Songti SC" pitchFamily="2" charset="-122"/>
              </a:rPr>
              <a:t>浮点数</a:t>
            </a:r>
            <a:r>
              <a:rPr lang="zh-CN" altLang="en-US" sz="2800" smtClean="0">
                <a:latin typeface="Songti SC" pitchFamily="2" charset="-122"/>
                <a:ea typeface="Songti SC" pitchFamily="2" charset="-122"/>
              </a:rPr>
              <a:t>。</a:t>
            </a:r>
          </a:p>
        </p:txBody>
      </p:sp>
      <p:sp>
        <p:nvSpPr>
          <p:cNvPr id="24580" name="矩形 1"/>
          <p:cNvSpPr>
            <a:spLocks noChangeArrowheads="1"/>
          </p:cNvSpPr>
          <p:nvPr/>
        </p:nvSpPr>
        <p:spPr bwMode="auto">
          <a:xfrm>
            <a:off x="2124075" y="2779713"/>
            <a:ext cx="4572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latin typeface="宋体" charset="-122"/>
                <a:ea typeface="宋体" charset="-122"/>
              </a:rPr>
              <a:t>符号</a:t>
            </a:r>
            <a:r>
              <a:rPr lang="en-US" altLang="zh-CN" sz="2800" b="1">
                <a:latin typeface="宋体" charset="-122"/>
                <a:ea typeface="宋体" charset="-122"/>
              </a:rPr>
              <a:t> * </a:t>
            </a:r>
            <a:r>
              <a:rPr lang="zh-CN" altLang="en-US" sz="2800" b="1">
                <a:latin typeface="宋体" charset="-122"/>
                <a:ea typeface="宋体" charset="-122"/>
              </a:rPr>
              <a:t>尾数</a:t>
            </a:r>
            <a:r>
              <a:rPr lang="en-US" altLang="zh-CN" sz="2800" b="1">
                <a:latin typeface="宋体" charset="-122"/>
                <a:ea typeface="宋体" charset="-122"/>
              </a:rPr>
              <a:t> * 10</a:t>
            </a:r>
            <a:r>
              <a:rPr lang="en-US" altLang="zh-CN" sz="2800" b="1" i="1" baseline="30000">
                <a:latin typeface="Times New Roman" pitchFamily="18" charset="0"/>
                <a:ea typeface="宋体" charset="-122"/>
                <a:cs typeface="Times New Roman" pitchFamily="18" charset="0"/>
              </a:rPr>
              <a:t>exp</a:t>
            </a:r>
          </a:p>
          <a:p>
            <a:endParaRPr lang="en-US" altLang="zh-CN" sz="2800" b="1">
              <a:latin typeface="宋体" charset="-122"/>
              <a:ea typeface="宋体" charset="-122"/>
            </a:endParaRPr>
          </a:p>
        </p:txBody>
      </p:sp>
      <p:sp>
        <p:nvSpPr>
          <p:cNvPr id="24581" name="标题 1"/>
          <p:cNvSpPr txBox="1">
            <a:spLocks/>
          </p:cNvSpPr>
          <p:nvPr/>
        </p:nvSpPr>
        <p:spPr bwMode="auto">
          <a:xfrm>
            <a:off x="457200" y="0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3.2.2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数字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7" name="圆角矩形 6">
            <a:extLst>
              <a:ext uri="{FF2B5EF4-FFF2-40B4-BE49-F238E27FC236}"/>
            </a:extLst>
          </p:cNvPr>
          <p:cNvSpPr/>
          <p:nvPr/>
        </p:nvSpPr>
        <p:spPr bwMode="auto">
          <a:xfrm>
            <a:off x="533400" y="990600"/>
            <a:ext cx="2590800" cy="457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实数</a:t>
            </a:r>
            <a:r>
              <a:rPr lang="en-US" altLang="zh-CN">
                <a:solidFill>
                  <a:srgbClr val="000000"/>
                </a:solidFill>
                <a:latin typeface="宋体" charset="-122"/>
                <a:ea typeface="宋体" charset="-122"/>
              </a:rPr>
              <a:t>-</a:t>
            </a:r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浮点表示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9703CF90-C200-4477-A783-D7BE1150A9AF}" type="slidenum">
              <a:rPr lang="en-US" altLang="zh-CN" sz="1400" smtClean="0"/>
              <a:pPr/>
              <a:t>23</a:t>
            </a:fld>
            <a:endParaRPr lang="en-US" altLang="zh-CN" sz="1400" smtClean="0"/>
          </a:p>
        </p:txBody>
      </p:sp>
      <p:pic>
        <p:nvPicPr>
          <p:cNvPr id="25603" name="Picture 4" descr="17606_02_0025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190750"/>
            <a:ext cx="5334000" cy="31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2"/>
          <p:cNvSpPr txBox="1">
            <a:spLocks noChangeArrowheads="1"/>
          </p:cNvSpPr>
          <p:nvPr/>
        </p:nvSpPr>
        <p:spPr bwMode="auto">
          <a:xfrm>
            <a:off x="2813050" y="5481638"/>
            <a:ext cx="3262313" cy="461962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zh-CN" altLang="en-US">
                <a:latin typeface="宋体" charset="-122"/>
                <a:ea typeface="宋体" charset="-122"/>
              </a:rPr>
              <a:t>浮点表示法</a:t>
            </a:r>
            <a:r>
              <a:rPr lang="zh-CN" altLang="en-US">
                <a:ea typeface="宋体" charset="-122"/>
              </a:rPr>
              <a:t>（</a:t>
            </a:r>
            <a:r>
              <a:rPr lang="zh-CN" altLang="en-US">
                <a:latin typeface="宋体" charset="-122"/>
                <a:ea typeface="宋体" charset="-122"/>
              </a:rPr>
              <a:t>五位数字</a:t>
            </a:r>
            <a:r>
              <a:rPr lang="zh-CN" altLang="en-US">
                <a:ea typeface="宋体" charset="-122"/>
              </a:rPr>
              <a:t>）</a:t>
            </a:r>
          </a:p>
        </p:txBody>
      </p:sp>
      <p:sp>
        <p:nvSpPr>
          <p:cNvPr id="25605" name="椭圆 1"/>
          <p:cNvSpPr>
            <a:spLocks noChangeArrowheads="1"/>
          </p:cNvSpPr>
          <p:nvPr/>
        </p:nvSpPr>
        <p:spPr bwMode="auto">
          <a:xfrm>
            <a:off x="1746250" y="1690688"/>
            <a:ext cx="2133600" cy="6619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实数的值</a:t>
            </a:r>
          </a:p>
        </p:txBody>
      </p:sp>
      <p:sp>
        <p:nvSpPr>
          <p:cNvPr id="25606" name="椭圆 2"/>
          <p:cNvSpPr>
            <a:spLocks noChangeArrowheads="1"/>
          </p:cNvSpPr>
          <p:nvPr/>
        </p:nvSpPr>
        <p:spPr bwMode="auto">
          <a:xfrm>
            <a:off x="4343400" y="1651000"/>
            <a:ext cx="2819400" cy="6619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浮点数表示</a:t>
            </a:r>
          </a:p>
        </p:txBody>
      </p:sp>
      <p:sp>
        <p:nvSpPr>
          <p:cNvPr id="9" name="圆角矩形 8">
            <a:extLst>
              <a:ext uri="{FF2B5EF4-FFF2-40B4-BE49-F238E27FC236}"/>
            </a:extLst>
          </p:cNvPr>
          <p:cNvSpPr/>
          <p:nvPr/>
        </p:nvSpPr>
        <p:spPr bwMode="auto">
          <a:xfrm>
            <a:off x="457200" y="1066800"/>
            <a:ext cx="2590800" cy="457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实数</a:t>
            </a:r>
            <a:r>
              <a:rPr lang="en-US" altLang="zh-CN">
                <a:solidFill>
                  <a:srgbClr val="000000"/>
                </a:solidFill>
                <a:latin typeface="宋体" charset="-122"/>
                <a:ea typeface="宋体" charset="-122"/>
              </a:rPr>
              <a:t>-</a:t>
            </a:r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浮点表示</a:t>
            </a:r>
          </a:p>
        </p:txBody>
      </p:sp>
      <p:sp>
        <p:nvSpPr>
          <p:cNvPr id="25608" name="标题 1"/>
          <p:cNvSpPr txBox="1">
            <a:spLocks/>
          </p:cNvSpPr>
          <p:nvPr/>
        </p:nvSpPr>
        <p:spPr bwMode="auto">
          <a:xfrm>
            <a:off x="457200" y="98425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3.2.2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数字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A19C541B-40C6-49E7-818D-FCDA6A0518A2}" type="slidenum">
              <a:rPr lang="en-US" altLang="zh-CN" sz="1400" smtClean="0"/>
              <a:pPr/>
              <a:t>24</a:t>
            </a:fld>
            <a:endParaRPr lang="en-US" altLang="zh-CN" sz="1400" smtClean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533400" y="2133600"/>
            <a:ext cx="8070850" cy="3505200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marL="457200" indent="-457200" algn="just">
              <a:lnSpc>
                <a:spcPct val="140000"/>
              </a:lnSpc>
            </a:pPr>
            <a:r>
              <a:rPr lang="zh-CN" altLang="en-US" sz="2600" dirty="0" smtClean="0">
                <a:latin typeface="Times New Roman" pitchFamily="18" charset="0"/>
                <a:ea typeface="Songti SC" pitchFamily="2" charset="-122"/>
              </a:rPr>
              <a:t>一个二进制浮点数可以由以下公式定义：</a:t>
            </a:r>
            <a:endParaRPr lang="en-US" altLang="zh-CN" sz="2600" dirty="0" smtClean="0">
              <a:latin typeface="Times New Roman" pitchFamily="18" charset="0"/>
              <a:ea typeface="Songti SC" pitchFamily="2" charset="-122"/>
            </a:endParaRPr>
          </a:p>
          <a:p>
            <a:pPr marL="0" indent="0" algn="just">
              <a:lnSpc>
                <a:spcPct val="140000"/>
              </a:lnSpc>
              <a:buNone/>
            </a:pPr>
            <a:r>
              <a:rPr lang="zh-CN" altLang="en-US" sz="2600" dirty="0" smtClean="0">
                <a:latin typeface="Times New Roman" pitchFamily="18" charset="0"/>
                <a:ea typeface="Songti SC" pitchFamily="2" charset="-122"/>
              </a:rPr>
              <a:t>                               符号</a:t>
            </a:r>
            <a:r>
              <a:rPr lang="en-US" altLang="zh-CN" sz="2600" dirty="0" smtClean="0">
                <a:latin typeface="Times New Roman" pitchFamily="18" charset="0"/>
                <a:ea typeface="Songti SC" pitchFamily="2" charset="-122"/>
              </a:rPr>
              <a:t> * </a:t>
            </a:r>
            <a:r>
              <a:rPr lang="zh-CN" altLang="en-US" sz="2600" dirty="0" smtClean="0">
                <a:latin typeface="Times New Roman" pitchFamily="18" charset="0"/>
                <a:ea typeface="Songti SC" pitchFamily="2" charset="-122"/>
              </a:rPr>
              <a:t>尾数</a:t>
            </a:r>
            <a:r>
              <a:rPr lang="en-US" altLang="zh-CN" sz="2600" dirty="0" smtClean="0">
                <a:latin typeface="Times New Roman" pitchFamily="18" charset="0"/>
                <a:ea typeface="Songti SC" pitchFamily="2" charset="-122"/>
              </a:rPr>
              <a:t> * 2</a:t>
            </a:r>
            <a:r>
              <a:rPr lang="en-US" altLang="zh-CN" sz="2600" i="1" baseline="30000" dirty="0" smtClean="0">
                <a:latin typeface="Times New Roman" pitchFamily="18" charset="0"/>
                <a:ea typeface="Songti SC" pitchFamily="2" charset="-122"/>
              </a:rPr>
              <a:t>exp</a:t>
            </a:r>
          </a:p>
          <a:p>
            <a:pPr marL="457200" indent="-457200" algn="just">
              <a:lnSpc>
                <a:spcPct val="140000"/>
              </a:lnSpc>
            </a:pPr>
            <a:r>
              <a:rPr lang="zh-CN" altLang="en-US" sz="2600" dirty="0" smtClean="0">
                <a:solidFill>
                  <a:srgbClr val="3333FF"/>
                </a:solidFill>
                <a:latin typeface="Times New Roman" pitchFamily="18" charset="0"/>
                <a:ea typeface="Songti SC" pitchFamily="2" charset="-122"/>
              </a:rPr>
              <a:t>一条通用准则</a:t>
            </a:r>
            <a:r>
              <a:rPr lang="zh-CN" altLang="en-US" sz="2600" dirty="0" smtClean="0">
                <a:latin typeface="Times New Roman" pitchFamily="18" charset="0"/>
                <a:ea typeface="Songti SC" pitchFamily="2" charset="-122"/>
              </a:rPr>
              <a:t>：如果用</a:t>
            </a:r>
            <a:r>
              <a:rPr lang="en-US" altLang="zh-CN" sz="2600" dirty="0" smtClean="0">
                <a:latin typeface="Times New Roman" pitchFamily="18" charset="0"/>
                <a:ea typeface="Songti SC" pitchFamily="2" charset="-122"/>
              </a:rPr>
              <a:t>64</a:t>
            </a:r>
            <a:r>
              <a:rPr lang="zh-CN" altLang="en-US" sz="2600" dirty="0" smtClean="0">
                <a:latin typeface="Times New Roman" pitchFamily="18" charset="0"/>
                <a:ea typeface="Songti SC" pitchFamily="2" charset="-122"/>
              </a:rPr>
              <a:t>位存储一个浮点数，</a:t>
            </a:r>
            <a:r>
              <a:rPr lang="en-US" altLang="zh-CN" sz="2600" dirty="0" smtClean="0">
                <a:latin typeface="Times New Roman" pitchFamily="18" charset="0"/>
                <a:ea typeface="Songti SC" pitchFamily="2" charset="-122"/>
              </a:rPr>
              <a:t>1</a:t>
            </a:r>
            <a:r>
              <a:rPr lang="zh-CN" altLang="en-US" sz="2600" dirty="0" smtClean="0">
                <a:latin typeface="Times New Roman" pitchFamily="18" charset="0"/>
                <a:ea typeface="Songti SC" pitchFamily="2" charset="-122"/>
              </a:rPr>
              <a:t>位存储符号，</a:t>
            </a:r>
            <a:r>
              <a:rPr lang="en-US" altLang="zh-CN" sz="2600" dirty="0" smtClean="0">
                <a:latin typeface="Times New Roman" pitchFamily="18" charset="0"/>
                <a:ea typeface="Songti SC" pitchFamily="2" charset="-122"/>
              </a:rPr>
              <a:t>11</a:t>
            </a:r>
            <a:r>
              <a:rPr lang="zh-CN" altLang="en-US" sz="2600" dirty="0" smtClean="0">
                <a:latin typeface="Times New Roman" pitchFamily="18" charset="0"/>
                <a:ea typeface="Songti SC" pitchFamily="2" charset="-122"/>
              </a:rPr>
              <a:t>位存储指数，</a:t>
            </a:r>
            <a:r>
              <a:rPr lang="en-US" altLang="zh-CN" sz="2600" dirty="0" smtClean="0">
                <a:latin typeface="Times New Roman" pitchFamily="18" charset="0"/>
                <a:ea typeface="Songti SC" pitchFamily="2" charset="-122"/>
              </a:rPr>
              <a:t>52</a:t>
            </a:r>
            <a:r>
              <a:rPr lang="zh-CN" altLang="en-US" sz="2600" dirty="0" smtClean="0">
                <a:latin typeface="Times New Roman" pitchFamily="18" charset="0"/>
                <a:ea typeface="Songti SC" pitchFamily="2" charset="-122"/>
              </a:rPr>
              <a:t>位存储尾数</a:t>
            </a:r>
            <a:endParaRPr lang="en-US" altLang="zh-CN" sz="2600" dirty="0" smtClean="0">
              <a:latin typeface="Times New Roman" pitchFamily="18" charset="0"/>
              <a:ea typeface="Songti SC" pitchFamily="2" charset="-122"/>
            </a:endParaRPr>
          </a:p>
          <a:p>
            <a:pPr marL="457200" indent="-457200" algn="just">
              <a:lnSpc>
                <a:spcPct val="140000"/>
              </a:lnSpc>
            </a:pPr>
            <a:r>
              <a:rPr lang="zh-CN" altLang="en-US" sz="2600" dirty="0" smtClean="0">
                <a:latin typeface="Times New Roman" pitchFamily="18" charset="0"/>
                <a:ea typeface="Songti SC" pitchFamily="2" charset="-122"/>
              </a:rPr>
              <a:t>科学计数法也是一种浮点表示法。</a:t>
            </a:r>
            <a:r>
              <a:rPr lang="en-US" altLang="zh-CN" sz="2600" dirty="0" smtClean="0">
                <a:latin typeface="Times New Roman" pitchFamily="18" charset="0"/>
                <a:ea typeface="Songti SC" pitchFamily="2" charset="-122"/>
              </a:rPr>
              <a:t>p46</a:t>
            </a:r>
          </a:p>
          <a:p>
            <a:pPr marL="457200" indent="-457200" algn="just">
              <a:lnSpc>
                <a:spcPts val="3838"/>
              </a:lnSpc>
            </a:pPr>
            <a:endParaRPr lang="en-US" altLang="zh-CN" sz="2700" dirty="0" smtClean="0">
              <a:latin typeface="Times New Roman" pitchFamily="18" charset="0"/>
              <a:ea typeface="宋体" charset="-122"/>
            </a:endParaRPr>
          </a:p>
          <a:p>
            <a:pPr marL="457200" indent="-457200" algn="just">
              <a:lnSpc>
                <a:spcPts val="3838"/>
              </a:lnSpc>
            </a:pPr>
            <a:endParaRPr lang="zh-CN" altLang="en-US" sz="2700" dirty="0" smtClean="0">
              <a:latin typeface="Times New Roman" pitchFamily="18" charset="0"/>
            </a:endParaRPr>
          </a:p>
        </p:txBody>
      </p:sp>
      <p:sp>
        <p:nvSpPr>
          <p:cNvPr id="26628" name="Rectangle 5"/>
          <p:cNvSpPr>
            <a:spLocks noChangeArrowheads="1"/>
          </p:cNvSpPr>
          <p:nvPr/>
        </p:nvSpPr>
        <p:spPr bwMode="auto">
          <a:xfrm>
            <a:off x="920750" y="2636838"/>
            <a:ext cx="6858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pPr eaLnBrk="1" hangingPunct="1"/>
            <a:endParaRPr lang="en-US" altLang="zh-CN" sz="1800">
              <a:latin typeface="宋体" charset="-122"/>
              <a:ea typeface="宋体" charset="-122"/>
            </a:endParaRPr>
          </a:p>
        </p:txBody>
      </p:sp>
      <p:sp>
        <p:nvSpPr>
          <p:cNvPr id="26629" name="标题 1"/>
          <p:cNvSpPr txBox="1">
            <a:spLocks/>
          </p:cNvSpPr>
          <p:nvPr/>
        </p:nvSpPr>
        <p:spPr bwMode="auto">
          <a:xfrm>
            <a:off x="457200" y="152400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3.2.2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数字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8" name="圆角矩形 7">
            <a:extLst>
              <a:ext uri="{FF2B5EF4-FFF2-40B4-BE49-F238E27FC236}"/>
            </a:extLst>
          </p:cNvPr>
          <p:cNvSpPr/>
          <p:nvPr/>
        </p:nvSpPr>
        <p:spPr bwMode="auto">
          <a:xfrm>
            <a:off x="457200" y="1143000"/>
            <a:ext cx="2590800" cy="457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实数</a:t>
            </a:r>
            <a:r>
              <a:rPr lang="en-US" altLang="zh-CN">
                <a:solidFill>
                  <a:srgbClr val="000000"/>
                </a:solidFill>
                <a:latin typeface="宋体" charset="-122"/>
                <a:ea typeface="宋体" charset="-122"/>
              </a:rPr>
              <a:t>-</a:t>
            </a:r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浮点表示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0" y="1981200"/>
            <a:ext cx="8070850" cy="3505200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marL="457200" indent="-457200" algn="just">
              <a:lnSpc>
                <a:spcPct val="140000"/>
              </a:lnSpc>
            </a:pPr>
            <a:r>
              <a:rPr lang="zh-CN" altLang="en-US" sz="2600" smtClean="0">
                <a:latin typeface="Times New Roman" pitchFamily="18" charset="0"/>
                <a:ea typeface="Songti SC" pitchFamily="2" charset="-122"/>
              </a:rPr>
              <a:t>一个二进制浮点数可以由以下公式定义：</a:t>
            </a:r>
            <a:endParaRPr lang="en-US" altLang="zh-CN" sz="2600" smtClean="0">
              <a:latin typeface="Times New Roman" pitchFamily="18" charset="0"/>
              <a:ea typeface="Songti SC" pitchFamily="2" charset="-122"/>
            </a:endParaRPr>
          </a:p>
          <a:p>
            <a:pPr marL="457200" indent="-457200" algn="just">
              <a:lnSpc>
                <a:spcPct val="140000"/>
              </a:lnSpc>
            </a:pPr>
            <a:r>
              <a:rPr lang="zh-CN" altLang="en-US" sz="2600" smtClean="0">
                <a:latin typeface="Times New Roman" pitchFamily="18" charset="0"/>
                <a:ea typeface="Songti SC" pitchFamily="2" charset="-122"/>
              </a:rPr>
              <a:t>符号</a:t>
            </a:r>
            <a:r>
              <a:rPr lang="en-US" altLang="zh-CN" sz="2600" smtClean="0">
                <a:latin typeface="Times New Roman" pitchFamily="18" charset="0"/>
                <a:ea typeface="Songti SC" pitchFamily="2" charset="-122"/>
              </a:rPr>
              <a:t> * </a:t>
            </a:r>
            <a:r>
              <a:rPr lang="zh-CN" altLang="en-US" sz="2600" smtClean="0">
                <a:latin typeface="Times New Roman" pitchFamily="18" charset="0"/>
                <a:ea typeface="Songti SC" pitchFamily="2" charset="-122"/>
              </a:rPr>
              <a:t>尾数</a:t>
            </a:r>
            <a:r>
              <a:rPr lang="en-US" altLang="zh-CN" sz="2600" smtClean="0">
                <a:latin typeface="Times New Roman" pitchFamily="18" charset="0"/>
                <a:ea typeface="Songti SC" pitchFamily="2" charset="-122"/>
              </a:rPr>
              <a:t> * 2</a:t>
            </a:r>
            <a:r>
              <a:rPr lang="en-US" altLang="zh-CN" sz="2600" i="1" baseline="30000" smtClean="0">
                <a:latin typeface="Times New Roman" pitchFamily="18" charset="0"/>
                <a:ea typeface="Songti SC" pitchFamily="2" charset="-122"/>
              </a:rPr>
              <a:t>exp</a:t>
            </a:r>
          </a:p>
          <a:p>
            <a:pPr marL="457200" indent="-457200" algn="just">
              <a:lnSpc>
                <a:spcPct val="140000"/>
              </a:lnSpc>
            </a:pPr>
            <a:r>
              <a:rPr lang="zh-CN" altLang="en-US" sz="2600" smtClean="0">
                <a:solidFill>
                  <a:srgbClr val="3333FF"/>
                </a:solidFill>
                <a:latin typeface="Times New Roman" pitchFamily="18" charset="0"/>
                <a:ea typeface="Songti SC" pitchFamily="2" charset="-122"/>
              </a:rPr>
              <a:t>一条通用准则</a:t>
            </a:r>
            <a:r>
              <a:rPr lang="zh-CN" altLang="en-US" sz="2600" smtClean="0">
                <a:latin typeface="Times New Roman" pitchFamily="18" charset="0"/>
                <a:ea typeface="Songti SC" pitchFamily="2" charset="-122"/>
              </a:rPr>
              <a:t>：如果用</a:t>
            </a:r>
            <a:r>
              <a:rPr lang="en-US" altLang="zh-CN" sz="2600" smtClean="0">
                <a:latin typeface="Times New Roman" pitchFamily="18" charset="0"/>
                <a:ea typeface="Songti SC" pitchFamily="2" charset="-122"/>
              </a:rPr>
              <a:t>64</a:t>
            </a:r>
            <a:r>
              <a:rPr lang="zh-CN" altLang="en-US" sz="2600" smtClean="0">
                <a:latin typeface="Times New Roman" pitchFamily="18" charset="0"/>
                <a:ea typeface="Songti SC" pitchFamily="2" charset="-122"/>
              </a:rPr>
              <a:t>位存储一个浮点数，</a:t>
            </a:r>
            <a:r>
              <a:rPr lang="en-US" altLang="zh-CN" sz="2600" smtClean="0">
                <a:latin typeface="Times New Roman" pitchFamily="18" charset="0"/>
                <a:ea typeface="Songti SC" pitchFamily="2" charset="-122"/>
              </a:rPr>
              <a:t>1</a:t>
            </a:r>
            <a:r>
              <a:rPr lang="zh-CN" altLang="en-US" sz="2600" smtClean="0">
                <a:latin typeface="Times New Roman" pitchFamily="18" charset="0"/>
                <a:ea typeface="Songti SC" pitchFamily="2" charset="-122"/>
              </a:rPr>
              <a:t>位存储符号，</a:t>
            </a:r>
            <a:r>
              <a:rPr lang="en-US" altLang="zh-CN" sz="2600" smtClean="0">
                <a:latin typeface="Times New Roman" pitchFamily="18" charset="0"/>
                <a:ea typeface="Songti SC" pitchFamily="2" charset="-122"/>
              </a:rPr>
              <a:t>11</a:t>
            </a:r>
            <a:r>
              <a:rPr lang="zh-CN" altLang="en-US" sz="2600" smtClean="0">
                <a:latin typeface="Times New Roman" pitchFamily="18" charset="0"/>
                <a:ea typeface="Songti SC" pitchFamily="2" charset="-122"/>
              </a:rPr>
              <a:t>位存储指数，</a:t>
            </a:r>
            <a:r>
              <a:rPr lang="en-US" altLang="zh-CN" sz="2600" smtClean="0">
                <a:latin typeface="Times New Roman" pitchFamily="18" charset="0"/>
                <a:ea typeface="Songti SC" pitchFamily="2" charset="-122"/>
              </a:rPr>
              <a:t>52</a:t>
            </a:r>
            <a:r>
              <a:rPr lang="zh-CN" altLang="en-US" sz="2600" smtClean="0">
                <a:latin typeface="Times New Roman" pitchFamily="18" charset="0"/>
                <a:ea typeface="Songti SC" pitchFamily="2" charset="-122"/>
              </a:rPr>
              <a:t>位存储尾数</a:t>
            </a:r>
            <a:endParaRPr lang="en-US" altLang="zh-CN" sz="2600" smtClean="0">
              <a:latin typeface="Times New Roman" pitchFamily="18" charset="0"/>
              <a:ea typeface="Songti SC" pitchFamily="2" charset="-122"/>
            </a:endParaRPr>
          </a:p>
          <a:p>
            <a:pPr marL="457200" indent="-457200" algn="just">
              <a:lnSpc>
                <a:spcPct val="140000"/>
              </a:lnSpc>
            </a:pPr>
            <a:r>
              <a:rPr lang="zh-CN" altLang="en-US" sz="2600" smtClean="0">
                <a:latin typeface="Times New Roman" pitchFamily="18" charset="0"/>
                <a:ea typeface="Songti SC" pitchFamily="2" charset="-122"/>
              </a:rPr>
              <a:t>科学计数法也是一种浮点表示法。</a:t>
            </a:r>
            <a:r>
              <a:rPr lang="en-US" altLang="zh-CN" sz="2600" smtClean="0">
                <a:latin typeface="Times New Roman" pitchFamily="18" charset="0"/>
                <a:ea typeface="Songti SC" pitchFamily="2" charset="-122"/>
              </a:rPr>
              <a:t>p44</a:t>
            </a:r>
          </a:p>
          <a:p>
            <a:pPr marL="457200" indent="-457200" algn="just">
              <a:lnSpc>
                <a:spcPts val="3838"/>
              </a:lnSpc>
            </a:pPr>
            <a:endParaRPr lang="en-US" altLang="zh-CN" sz="2700" smtClean="0">
              <a:latin typeface="Times New Roman" pitchFamily="18" charset="0"/>
              <a:ea typeface="宋体" charset="-122"/>
            </a:endParaRPr>
          </a:p>
          <a:p>
            <a:pPr marL="457200" indent="-457200" algn="just">
              <a:lnSpc>
                <a:spcPts val="3838"/>
              </a:lnSpc>
            </a:pPr>
            <a:endParaRPr lang="zh-CN" altLang="en-US" sz="2700" smtClean="0">
              <a:latin typeface="Times New Roman" pitchFamily="18" charset="0"/>
            </a:endParaRPr>
          </a:p>
        </p:txBody>
      </p:sp>
      <p:sp>
        <p:nvSpPr>
          <p:cNvPr id="27651" name="Rectangle 5"/>
          <p:cNvSpPr>
            <a:spLocks noChangeArrowheads="1"/>
          </p:cNvSpPr>
          <p:nvPr/>
        </p:nvSpPr>
        <p:spPr bwMode="auto">
          <a:xfrm>
            <a:off x="920750" y="2484438"/>
            <a:ext cx="6858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pPr eaLnBrk="1" hangingPunct="1"/>
            <a:endParaRPr lang="en-US" altLang="zh-CN" sz="1800">
              <a:latin typeface="宋体" charset="-122"/>
              <a:ea typeface="宋体" charset="-122"/>
            </a:endParaRPr>
          </a:p>
        </p:txBody>
      </p:sp>
      <p:sp>
        <p:nvSpPr>
          <p:cNvPr id="27652" name="标题 1"/>
          <p:cNvSpPr txBox="1">
            <a:spLocks/>
          </p:cNvSpPr>
          <p:nvPr/>
        </p:nvSpPr>
        <p:spPr bwMode="auto">
          <a:xfrm>
            <a:off x="457200" y="0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3.2.2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数字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7" name="圆角矩形 6">
            <a:extLst>
              <a:ext uri="{FF2B5EF4-FFF2-40B4-BE49-F238E27FC236}"/>
            </a:extLst>
          </p:cNvPr>
          <p:cNvSpPr/>
          <p:nvPr/>
        </p:nvSpPr>
        <p:spPr bwMode="auto">
          <a:xfrm>
            <a:off x="457200" y="990600"/>
            <a:ext cx="2590800" cy="457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实数</a:t>
            </a:r>
            <a:r>
              <a:rPr lang="en-US" altLang="zh-CN">
                <a:solidFill>
                  <a:srgbClr val="000000"/>
                </a:solidFill>
                <a:latin typeface="宋体" charset="-122"/>
                <a:ea typeface="宋体" charset="-122"/>
              </a:rPr>
              <a:t>-</a:t>
            </a:r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浮点表示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378B2AF4-6E7F-4F37-9596-0423350AD664}" type="slidenum">
              <a:rPr lang="en-US" altLang="zh-CN" sz="1400" smtClean="0"/>
              <a:pPr/>
              <a:t>26</a:t>
            </a:fld>
            <a:endParaRPr lang="en-US" altLang="zh-CN" sz="1400" smtClean="0"/>
          </a:p>
        </p:txBody>
      </p:sp>
      <p:sp>
        <p:nvSpPr>
          <p:cNvPr id="28675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229600" cy="3886200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latin typeface="Times New Roman" pitchFamily="18" charset="0"/>
                <a:ea typeface="宋体" charset="-122"/>
              </a:rPr>
              <a:t>十进制数的小数部分如何转换成二进制</a:t>
            </a:r>
            <a:r>
              <a:rPr lang="zh-CN" altLang="en-US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？</a:t>
            </a:r>
            <a:endParaRPr lang="en-US" altLang="zh-CN" dirty="0" smtClean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Tx/>
              <a:buNone/>
            </a:pPr>
            <a:r>
              <a:rPr lang="en-US" altLang="zh-CN" dirty="0" smtClean="0">
                <a:latin typeface="Times New Roman" pitchFamily="18" charset="0"/>
                <a:ea typeface="宋体" charset="-122"/>
              </a:rPr>
              <a:t>                      </a:t>
            </a:r>
            <a:r>
              <a:rPr lang="zh-CN" altLang="en-US" dirty="0" smtClean="0">
                <a:latin typeface="Times New Roman" pitchFamily="18" charset="0"/>
                <a:ea typeface="宋体" charset="-122"/>
              </a:rPr>
              <a:t>教材 </a:t>
            </a:r>
            <a:r>
              <a:rPr lang="en-US" altLang="zh-CN" dirty="0" smtClean="0">
                <a:latin typeface="Times New Roman" pitchFamily="18" charset="0"/>
                <a:ea typeface="宋体" charset="-122"/>
              </a:rPr>
              <a:t>P45</a:t>
            </a:r>
            <a:r>
              <a:rPr lang="zh-CN" altLang="en-US" dirty="0" smtClean="0">
                <a:latin typeface="Times New Roman" pitchFamily="18" charset="0"/>
                <a:ea typeface="宋体" charset="-122"/>
              </a:rPr>
              <a:t>，</a:t>
            </a:r>
            <a:r>
              <a:rPr lang="en-US" altLang="zh-CN" dirty="0" smtClean="0">
                <a:latin typeface="Times New Roman" pitchFamily="18" charset="0"/>
                <a:ea typeface="宋体" charset="-122"/>
              </a:rPr>
              <a:t> </a:t>
            </a:r>
            <a:r>
              <a:rPr lang="zh-CN" altLang="en-US" dirty="0" smtClean="0">
                <a:latin typeface="Times New Roman" pitchFamily="18" charset="0"/>
                <a:ea typeface="宋体" charset="-122"/>
              </a:rPr>
              <a:t>例子</a:t>
            </a:r>
            <a:endParaRPr lang="en-US" altLang="zh-CN" dirty="0" smtClean="0">
              <a:latin typeface="Times New Roman" pitchFamily="18" charset="0"/>
              <a:ea typeface="宋体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i="1" dirty="0" smtClean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练习</a:t>
            </a:r>
            <a:r>
              <a:rPr lang="zh-CN" altLang="en-US" i="1" dirty="0" smtClean="0">
                <a:latin typeface="Times New Roman" pitchFamily="18" charset="0"/>
                <a:ea typeface="宋体" charset="-122"/>
              </a:rPr>
              <a:t>：</a:t>
            </a:r>
            <a:endParaRPr lang="en-US" altLang="zh-CN" i="1" dirty="0" smtClean="0">
              <a:latin typeface="Times New Roman" pitchFamily="18" charset="0"/>
              <a:ea typeface="宋体" charset="-122"/>
            </a:endParaRPr>
          </a:p>
          <a:p>
            <a:pPr algn="just">
              <a:lnSpc>
                <a:spcPct val="150000"/>
              </a:lnSpc>
              <a:buFontTx/>
              <a:buNone/>
            </a:pPr>
            <a:r>
              <a:rPr lang="zh-CN" altLang="en-US" i="1" dirty="0" smtClean="0">
                <a:latin typeface="Times New Roman" pitchFamily="18" charset="0"/>
                <a:ea typeface="宋体" charset="-122"/>
              </a:rPr>
              <a:t>                   </a:t>
            </a:r>
            <a:r>
              <a:rPr lang="en-US" altLang="zh-CN" dirty="0" smtClean="0">
                <a:latin typeface="Times New Roman" pitchFamily="18" charset="0"/>
                <a:ea typeface="宋体" charset="-122"/>
              </a:rPr>
              <a:t>P</a:t>
            </a:r>
            <a:r>
              <a:rPr lang="en-US" altLang="zh-CN" i="1" dirty="0" smtClean="0">
                <a:latin typeface="Times New Roman" pitchFamily="18" charset="0"/>
                <a:ea typeface="宋体" charset="-122"/>
              </a:rPr>
              <a:t>60,</a:t>
            </a:r>
            <a:r>
              <a:rPr lang="zh-CN" altLang="en-US" i="1" dirty="0" smtClean="0">
                <a:latin typeface="Times New Roman" pitchFamily="18" charset="0"/>
                <a:ea typeface="宋体" charset="-122"/>
              </a:rPr>
              <a:t>练习</a:t>
            </a:r>
            <a:r>
              <a:rPr lang="en-US" altLang="zh-CN" i="1" dirty="0" smtClean="0">
                <a:latin typeface="Times New Roman" pitchFamily="18" charset="0"/>
                <a:ea typeface="宋体" charset="-122"/>
              </a:rPr>
              <a:t>44</a:t>
            </a:r>
            <a:r>
              <a:rPr lang="zh-CN" altLang="en-US" i="1" dirty="0" smtClean="0">
                <a:latin typeface="Times New Roman" pitchFamily="18" charset="0"/>
                <a:ea typeface="宋体" charset="-122"/>
              </a:rPr>
              <a:t>，</a:t>
            </a:r>
            <a:r>
              <a:rPr lang="en-US" altLang="zh-CN" i="1" dirty="0" smtClean="0">
                <a:latin typeface="Times New Roman" pitchFamily="18" charset="0"/>
                <a:ea typeface="宋体" charset="-122"/>
              </a:rPr>
              <a:t>45.</a:t>
            </a:r>
            <a:endParaRPr lang="zh-CN" altLang="en-US" i="1" dirty="0" smtClean="0">
              <a:latin typeface="Times New Roman" pitchFamily="18" charset="0"/>
              <a:ea typeface="宋体" charset="-122"/>
            </a:endParaRPr>
          </a:p>
        </p:txBody>
      </p:sp>
      <p:sp>
        <p:nvSpPr>
          <p:cNvPr id="28676" name="标题 1"/>
          <p:cNvSpPr txBox="1">
            <a:spLocks/>
          </p:cNvSpPr>
          <p:nvPr/>
        </p:nvSpPr>
        <p:spPr bwMode="auto">
          <a:xfrm>
            <a:off x="457200" y="76200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3.2.2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数字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7" name="圆角矩形 6">
            <a:extLst>
              <a:ext uri="{FF2B5EF4-FFF2-40B4-BE49-F238E27FC236}"/>
            </a:extLst>
          </p:cNvPr>
          <p:cNvSpPr/>
          <p:nvPr/>
        </p:nvSpPr>
        <p:spPr bwMode="auto">
          <a:xfrm>
            <a:off x="457200" y="1143000"/>
            <a:ext cx="2590800" cy="457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实数</a:t>
            </a:r>
            <a:r>
              <a:rPr lang="en-US" altLang="zh-CN">
                <a:solidFill>
                  <a:srgbClr val="000000"/>
                </a:solidFill>
                <a:latin typeface="宋体" charset="-122"/>
                <a:ea typeface="宋体" charset="-122"/>
              </a:rPr>
              <a:t>-</a:t>
            </a:r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浮点表示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50B93744-CDFA-4F4A-813D-79FE81D31349}" type="slidenum">
              <a:rPr lang="en-US" altLang="zh-CN" sz="1400" smtClean="0">
                <a:latin typeface="宋体" charset="-122"/>
                <a:ea typeface="宋体" charset="-122"/>
              </a:rPr>
              <a:pPr/>
              <a:t>27</a:t>
            </a:fld>
            <a:endParaRPr lang="en-US" altLang="zh-CN" sz="1400" smtClean="0">
              <a:latin typeface="宋体" charset="-122"/>
              <a:ea typeface="宋体" charset="-122"/>
            </a:endParaRP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458200" cy="5029200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marL="457200" indent="-457200" algn="just">
              <a:lnSpc>
                <a:spcPct val="150000"/>
              </a:lnSpc>
            </a:pPr>
            <a:r>
              <a:rPr lang="zh-CN" altLang="en-US" sz="2800" dirty="0" smtClean="0">
                <a:solidFill>
                  <a:srgbClr val="3333FF"/>
                </a:solidFill>
                <a:latin typeface="Times New Roman" pitchFamily="18" charset="0"/>
                <a:ea typeface="宋体" charset="-122"/>
              </a:rPr>
              <a:t>文本的构成</a:t>
            </a:r>
            <a:r>
              <a:rPr lang="zh-CN" altLang="en-US" sz="2800" dirty="0" smtClean="0">
                <a:latin typeface="Times New Roman" pitchFamily="18" charset="0"/>
                <a:ea typeface="宋体" charset="-122"/>
              </a:rPr>
              <a:t>：段落、句子、词语、单个字（符）</a:t>
            </a:r>
          </a:p>
          <a:p>
            <a:pPr marL="457200" indent="-457200" algn="just">
              <a:lnSpc>
                <a:spcPct val="150000"/>
              </a:lnSpc>
            </a:pPr>
            <a:r>
              <a:rPr lang="zh-CN" altLang="en-US" sz="2800" dirty="0" smtClean="0">
                <a:solidFill>
                  <a:srgbClr val="3333FF"/>
                </a:solidFill>
                <a:latin typeface="Times New Roman" pitchFamily="18" charset="0"/>
                <a:ea typeface="宋体" charset="-122"/>
              </a:rPr>
              <a:t>文本表示的核心问题</a:t>
            </a:r>
            <a:r>
              <a:rPr lang="zh-CN" altLang="en-US" sz="2800" dirty="0" smtClean="0">
                <a:latin typeface="Times New Roman" pitchFamily="18" charset="0"/>
                <a:ea typeface="宋体" charset="-122"/>
              </a:rPr>
              <a:t>：字符的表示。</a:t>
            </a:r>
            <a:endParaRPr lang="en-US" altLang="zh-CN" sz="2800" dirty="0" smtClean="0">
              <a:latin typeface="Times New Roman" pitchFamily="18" charset="0"/>
              <a:ea typeface="宋体" charset="-122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zh-CN" altLang="en-US" sz="2800" dirty="0" smtClean="0">
                <a:latin typeface="Times New Roman" pitchFamily="18" charset="0"/>
                <a:ea typeface="宋体" charset="-122"/>
              </a:rPr>
              <a:t>字符是有限的，因此可以</a:t>
            </a:r>
            <a:r>
              <a:rPr lang="zh-CN" altLang="en-US" sz="2800" dirty="0" smtClean="0">
                <a:solidFill>
                  <a:srgbClr val="3333FF"/>
                </a:solidFill>
                <a:latin typeface="Times New Roman" pitchFamily="18" charset="0"/>
                <a:ea typeface="宋体" charset="-122"/>
              </a:rPr>
              <a:t>罗列出所有字符</a:t>
            </a:r>
            <a:r>
              <a:rPr lang="zh-CN" altLang="en-US" sz="2800" dirty="0" smtClean="0">
                <a:latin typeface="Times New Roman" pitchFamily="18" charset="0"/>
                <a:ea typeface="宋体" charset="-122"/>
              </a:rPr>
              <a:t>，为每个字符赋予一个独特的二进制码。</a:t>
            </a:r>
            <a:endParaRPr lang="en-US" altLang="zh-CN" sz="2800" dirty="0" smtClean="0">
              <a:latin typeface="Times New Roman" pitchFamily="18" charset="0"/>
              <a:ea typeface="宋体" charset="-122"/>
            </a:endParaRPr>
          </a:p>
          <a:p>
            <a:pPr marL="457200" indent="-457200" algn="just">
              <a:lnSpc>
                <a:spcPct val="150000"/>
              </a:lnSpc>
            </a:pPr>
            <a:r>
              <a:rPr lang="zh-CN" altLang="en-US" sz="2800" dirty="0" smtClean="0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字符集</a:t>
            </a:r>
            <a:r>
              <a:rPr lang="zh-CN" altLang="en-US" sz="2800" dirty="0" smtClean="0">
                <a:latin typeface="Times New Roman" pitchFamily="18" charset="0"/>
                <a:ea typeface="宋体" charset="-122"/>
              </a:rPr>
              <a:t>：字符和表示它们的二进制码的清单。</a:t>
            </a:r>
            <a:endParaRPr lang="en-US" altLang="zh-CN" sz="2800" dirty="0" smtClean="0">
              <a:latin typeface="Times New Roman" pitchFamily="18" charset="0"/>
              <a:ea typeface="宋体" charset="-122"/>
            </a:endParaRPr>
          </a:p>
          <a:p>
            <a:pPr lvl="2" indent="-4572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CN" sz="3000" b="1" dirty="0" smtClean="0">
                <a:solidFill>
                  <a:srgbClr val="3333FF"/>
                </a:solidFill>
                <a:latin typeface="Times New Roman" pitchFamily="18" charset="0"/>
                <a:ea typeface="宋体" charset="-122"/>
              </a:rPr>
              <a:t>ASCII</a:t>
            </a:r>
            <a:r>
              <a:rPr lang="zh-CN" altLang="en-US" sz="3000" b="1" dirty="0" smtClean="0">
                <a:solidFill>
                  <a:srgbClr val="3333FF"/>
                </a:solidFill>
                <a:latin typeface="Times New Roman" pitchFamily="18" charset="0"/>
                <a:ea typeface="宋体" charset="-122"/>
              </a:rPr>
              <a:t>字符集</a:t>
            </a:r>
            <a:endParaRPr lang="en-US" altLang="zh-CN" sz="3000" b="1" dirty="0" smtClean="0">
              <a:solidFill>
                <a:srgbClr val="3333FF"/>
              </a:solidFill>
              <a:latin typeface="Times New Roman" pitchFamily="18" charset="0"/>
              <a:ea typeface="宋体" charset="-122"/>
            </a:endParaRPr>
          </a:p>
          <a:p>
            <a:pPr lvl="2" indent="-4572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CN" sz="3000" b="1" dirty="0" smtClean="0">
                <a:solidFill>
                  <a:srgbClr val="3333FF"/>
                </a:solidFill>
                <a:latin typeface="Times New Roman" pitchFamily="18" charset="0"/>
                <a:ea typeface="宋体" charset="-122"/>
              </a:rPr>
              <a:t>Unicode</a:t>
            </a:r>
            <a:r>
              <a:rPr lang="zh-CN" altLang="en-US" sz="3000" b="1" dirty="0" smtClean="0">
                <a:solidFill>
                  <a:srgbClr val="3333FF"/>
                </a:solidFill>
                <a:latin typeface="Times New Roman" pitchFamily="18" charset="0"/>
                <a:ea typeface="宋体" charset="-122"/>
              </a:rPr>
              <a:t>字符集</a:t>
            </a:r>
            <a:endParaRPr lang="en-US" altLang="zh-CN" sz="3000" b="1" dirty="0" smtClean="0">
              <a:solidFill>
                <a:srgbClr val="3333FF"/>
              </a:solidFill>
              <a:latin typeface="Times New Roman" pitchFamily="18" charset="0"/>
              <a:ea typeface="宋体" charset="-122"/>
            </a:endParaRPr>
          </a:p>
          <a:p>
            <a:pPr marL="457200" indent="-457200" algn="just">
              <a:lnSpc>
                <a:spcPct val="150000"/>
              </a:lnSpc>
            </a:pPr>
            <a:endParaRPr lang="en-US" altLang="zh-CN" sz="2800" dirty="0" smtClean="0">
              <a:latin typeface="Times New Roman" pitchFamily="18" charset="0"/>
              <a:ea typeface="宋体" charset="-122"/>
            </a:endParaRPr>
          </a:p>
        </p:txBody>
      </p:sp>
      <p:sp>
        <p:nvSpPr>
          <p:cNvPr id="29700" name="标题 1"/>
          <p:cNvSpPr txBox="1">
            <a:spLocks/>
          </p:cNvSpPr>
          <p:nvPr/>
        </p:nvSpPr>
        <p:spPr bwMode="auto">
          <a:xfrm>
            <a:off x="457200" y="76200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3.2.3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文本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6FE082A6-1444-4719-A6A4-DCE71BBCB8EB}" type="slidenum">
              <a:rPr lang="en-US" altLang="zh-CN" sz="1400" smtClean="0">
                <a:latin typeface="宋体" charset="-122"/>
                <a:ea typeface="宋体" charset="-122"/>
              </a:rPr>
              <a:pPr/>
              <a:t>28</a:t>
            </a:fld>
            <a:endParaRPr lang="en-US" altLang="zh-CN" sz="1400" smtClean="0">
              <a:latin typeface="宋体" charset="-122"/>
              <a:ea typeface="宋体" charset="-122"/>
            </a:endParaRP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1488" y="1219200"/>
            <a:ext cx="8291512" cy="4711700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marL="533400" indent="-444500" algn="just">
              <a:lnSpc>
                <a:spcPct val="150000"/>
              </a:lnSpc>
            </a:pPr>
            <a:r>
              <a:rPr lang="en-US" altLang="zh-CN" sz="2800" smtClean="0">
                <a:solidFill>
                  <a:srgbClr val="0000FF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ASCII</a:t>
            </a:r>
            <a:r>
              <a:rPr lang="en-US" altLang="zh-CN" sz="280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zh-CN" altLang="en-US" sz="2800" smtClean="0">
                <a:latin typeface="Times New Roman" pitchFamily="18" charset="0"/>
                <a:ea typeface="宋体" charset="-122"/>
                <a:cs typeface="Times New Roman" pitchFamily="18" charset="0"/>
              </a:rPr>
              <a:t>：美国信息交换标准码</a:t>
            </a:r>
            <a:r>
              <a:rPr lang="en-US" altLang="zh-CN" sz="2800" smtClean="0">
                <a:latin typeface="Times New Roman" pitchFamily="18" charset="0"/>
                <a:ea typeface="宋体" charset="-122"/>
                <a:cs typeface="Times New Roman" pitchFamily="18" charset="0"/>
              </a:rPr>
              <a:t>American Standard Code for Information Interchange </a:t>
            </a:r>
          </a:p>
          <a:p>
            <a:pPr marL="533400" indent="-444500" algn="just">
              <a:lnSpc>
                <a:spcPct val="150000"/>
              </a:lnSpc>
            </a:pPr>
            <a:r>
              <a:rPr lang="en-US" altLang="zh-CN" sz="2800" smtClean="0">
                <a:solidFill>
                  <a:srgbClr val="0000FF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ASCII</a:t>
            </a:r>
            <a:r>
              <a:rPr lang="zh-CN" altLang="en-US" sz="2800" smtClean="0">
                <a:latin typeface="Times New Roman" pitchFamily="18" charset="0"/>
                <a:ea typeface="宋体" charset="-122"/>
                <a:cs typeface="Times New Roman" pitchFamily="18" charset="0"/>
              </a:rPr>
              <a:t>：最初用</a:t>
            </a:r>
            <a:r>
              <a:rPr lang="en-US" altLang="zh-CN" sz="2800" smtClean="0">
                <a:latin typeface="Times New Roman" pitchFamily="18" charset="0"/>
                <a:ea typeface="宋体" charset="-122"/>
                <a:cs typeface="Times New Roman" pitchFamily="18" charset="0"/>
              </a:rPr>
              <a:t>7</a:t>
            </a:r>
            <a:r>
              <a:rPr lang="zh-CN" altLang="en-US" sz="2800" smtClean="0">
                <a:latin typeface="Times New Roman" pitchFamily="18" charset="0"/>
                <a:ea typeface="宋体" charset="-122"/>
                <a:cs typeface="Times New Roman" pitchFamily="18" charset="0"/>
              </a:rPr>
              <a:t>位来表示每个字符，可以表示</a:t>
            </a:r>
            <a:r>
              <a:rPr lang="en-US" altLang="zh-CN" sz="2800" smtClean="0">
                <a:latin typeface="Times New Roman" pitchFamily="18" charset="0"/>
                <a:ea typeface="宋体" charset="-122"/>
                <a:cs typeface="Times New Roman" pitchFamily="18" charset="0"/>
              </a:rPr>
              <a:t>128</a:t>
            </a:r>
            <a:r>
              <a:rPr lang="zh-CN" altLang="en-US" sz="2800" smtClean="0">
                <a:latin typeface="Times New Roman" pitchFamily="18" charset="0"/>
                <a:ea typeface="宋体" charset="-122"/>
                <a:cs typeface="Times New Roman" pitchFamily="18" charset="0"/>
              </a:rPr>
              <a:t>个不同的字符，第</a:t>
            </a:r>
            <a:r>
              <a:rPr lang="en-US" altLang="zh-CN" sz="2800" smtClean="0">
                <a:latin typeface="Times New Roman" pitchFamily="18" charset="0"/>
                <a:ea typeface="宋体" charset="-122"/>
                <a:cs typeface="Times New Roman" pitchFamily="18" charset="0"/>
              </a:rPr>
              <a:t>8</a:t>
            </a:r>
            <a:r>
              <a:rPr lang="zh-CN" altLang="en-US" sz="2800" smtClean="0">
                <a:latin typeface="Times New Roman" pitchFamily="18" charset="0"/>
                <a:ea typeface="宋体" charset="-122"/>
                <a:cs typeface="Times New Roman" pitchFamily="18" charset="0"/>
              </a:rPr>
              <a:t>位用作校验位。</a:t>
            </a:r>
            <a:endParaRPr lang="en-US" altLang="zh-CN" sz="2800" smtClean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1003300" lvl="1" indent="-4572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mtClean="0">
                <a:latin typeface="Times New Roman" pitchFamily="18" charset="0"/>
                <a:ea typeface="宋体" charset="-122"/>
                <a:cs typeface="Times New Roman" pitchFamily="18" charset="0"/>
              </a:rPr>
              <a:t>后来</a:t>
            </a:r>
            <a:r>
              <a:rPr lang="en-US" altLang="zh-CN" smtClean="0">
                <a:latin typeface="Times New Roman" pitchFamily="18" charset="0"/>
                <a:ea typeface="宋体" charset="-122"/>
                <a:cs typeface="Times New Roman" pitchFamily="18" charset="0"/>
              </a:rPr>
              <a:t>Latin-1</a:t>
            </a:r>
            <a:r>
              <a:rPr lang="zh-CN" altLang="en-US" smtClean="0">
                <a:latin typeface="Times New Roman" pitchFamily="18" charset="0"/>
                <a:ea typeface="宋体" charset="-122"/>
                <a:cs typeface="Times New Roman" pitchFamily="18" charset="0"/>
              </a:rPr>
              <a:t>扩展的</a:t>
            </a:r>
            <a:r>
              <a:rPr lang="en-US" altLang="zh-CN" smtClean="0">
                <a:latin typeface="Times New Roman" pitchFamily="18" charset="0"/>
                <a:ea typeface="宋体" charset="-122"/>
                <a:cs typeface="Times New Roman" pitchFamily="18" charset="0"/>
              </a:rPr>
              <a:t>ASCII</a:t>
            </a:r>
            <a:r>
              <a:rPr lang="zh-CN" altLang="en-US" smtClean="0">
                <a:latin typeface="Times New Roman" pitchFamily="18" charset="0"/>
                <a:ea typeface="宋体" charset="-122"/>
                <a:cs typeface="Times New Roman" pitchFamily="18" charset="0"/>
              </a:rPr>
              <a:t>使用所有的</a:t>
            </a:r>
            <a:r>
              <a:rPr lang="en-US" altLang="zh-CN" smtClean="0">
                <a:latin typeface="Times New Roman" pitchFamily="18" charset="0"/>
                <a:ea typeface="宋体" charset="-122"/>
                <a:cs typeface="Times New Roman" pitchFamily="18" charset="0"/>
              </a:rPr>
              <a:t>8</a:t>
            </a:r>
            <a:r>
              <a:rPr lang="zh-CN" altLang="en-US" smtClean="0">
                <a:latin typeface="Times New Roman" pitchFamily="18" charset="0"/>
                <a:ea typeface="宋体" charset="-122"/>
                <a:cs typeface="Times New Roman" pitchFamily="18" charset="0"/>
              </a:rPr>
              <a:t>位来表示字符，</a:t>
            </a:r>
            <a:r>
              <a:rPr lang="zh-CN" altLang="en-US" i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能够表示多少不同的字符呢</a:t>
            </a:r>
            <a:r>
              <a:rPr lang="en-US" altLang="zh-CN" i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?</a:t>
            </a:r>
            <a:endParaRPr lang="en-US" altLang="zh-CN" smtClean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30724" name="标题 1"/>
          <p:cNvSpPr txBox="1">
            <a:spLocks/>
          </p:cNvSpPr>
          <p:nvPr/>
        </p:nvSpPr>
        <p:spPr bwMode="auto">
          <a:xfrm>
            <a:off x="457200" y="76200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3.2.3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文本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E09710BA-A143-423E-A33E-C11C4342303B}" type="slidenum">
              <a:rPr lang="en-US" altLang="zh-CN" sz="1400" smtClean="0">
                <a:latin typeface="宋体" charset="-122"/>
                <a:ea typeface="宋体" charset="-122"/>
              </a:rPr>
              <a:pPr/>
              <a:t>29</a:t>
            </a:fld>
            <a:endParaRPr lang="en-US" altLang="zh-CN" sz="1400" smtClean="0">
              <a:latin typeface="宋体" charset="-122"/>
              <a:ea typeface="宋体" charset="-122"/>
            </a:endParaRPr>
          </a:p>
        </p:txBody>
      </p:sp>
      <p:pic>
        <p:nvPicPr>
          <p:cNvPr id="146437" name="Picture 5" descr="c03f0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" y="1143000"/>
            <a:ext cx="8686800" cy="4733925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pic>
      <p:sp>
        <p:nvSpPr>
          <p:cNvPr id="31748" name="标题 1"/>
          <p:cNvSpPr txBox="1">
            <a:spLocks/>
          </p:cNvSpPr>
          <p:nvPr/>
        </p:nvSpPr>
        <p:spPr bwMode="auto">
          <a:xfrm>
            <a:off x="457200" y="76200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3.2.3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文本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7" name="圆角矩形 6">
            <a:extLst>
              <a:ext uri="{FF2B5EF4-FFF2-40B4-BE49-F238E27FC236}"/>
            </a:extLst>
          </p:cNvPr>
          <p:cNvSpPr/>
          <p:nvPr/>
        </p:nvSpPr>
        <p:spPr bwMode="auto">
          <a:xfrm>
            <a:off x="457200" y="923925"/>
            <a:ext cx="2590800" cy="457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ASCII</a:t>
            </a:r>
            <a:r>
              <a:rPr lang="zh-CN" altLang="en-US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3.1</a:t>
            </a:r>
            <a:r>
              <a:rPr lang="en-US" altLang="zh-CN" b="0" smtClean="0">
                <a:latin typeface="宋体" charset="-122"/>
                <a:ea typeface="宋体" charset="-122"/>
                <a:cs typeface="Times New Roman" pitchFamily="18" charset="0"/>
              </a:rPr>
              <a:t> </a:t>
            </a:r>
            <a:r>
              <a:rPr lang="zh-CN" altLang="en-US" b="0" smtClean="0">
                <a:latin typeface="宋体" charset="-122"/>
                <a:ea typeface="宋体" charset="-122"/>
                <a:cs typeface="Times New Roman" pitchFamily="18" charset="0"/>
              </a:rPr>
              <a:t>文件与计算机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534400" cy="51054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FontTx/>
              <a:buNone/>
            </a:pPr>
            <a:r>
              <a:rPr lang="zh-CN" altLang="en-US" sz="2400" smtClean="0">
                <a:latin typeface="宋体" charset="-122"/>
                <a:ea typeface="宋体" charset="-122"/>
              </a:rPr>
              <a:t>计算机是能解决处理大量，多种信息类别的多媒体设备。</a:t>
            </a:r>
            <a:endParaRPr lang="en-US" altLang="zh-CN" sz="2400" smtClean="0">
              <a:latin typeface="宋体" charset="-122"/>
              <a:ea typeface="宋体" charset="-122"/>
            </a:endParaRPr>
          </a:p>
          <a:p>
            <a:pPr marL="0" indent="0" eaLnBrk="1" hangingPunct="1">
              <a:lnSpc>
                <a:spcPct val="150000"/>
              </a:lnSpc>
              <a:buFontTx/>
              <a:buNone/>
            </a:pPr>
            <a:endParaRPr lang="en-US" altLang="zh-CN" smtClean="0">
              <a:latin typeface="宋体" charset="-122"/>
              <a:ea typeface="宋体" charset="-122"/>
            </a:endParaRPr>
          </a:p>
        </p:txBody>
      </p:sp>
      <p:sp>
        <p:nvSpPr>
          <p:cNvPr id="512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8EC1F42E-F088-4560-B798-8023F5DA7615}" type="slidenum">
              <a:rPr lang="en-US" altLang="zh-CN" sz="1400" smtClean="0">
                <a:latin typeface="宋体" charset="-122"/>
                <a:ea typeface="宋体" charset="-122"/>
              </a:rPr>
              <a:pPr/>
              <a:t>3</a:t>
            </a:fld>
            <a:endParaRPr lang="en-US" altLang="zh-CN" sz="1400" smtClean="0">
              <a:latin typeface="宋体" charset="-122"/>
              <a:ea typeface="宋体" charset="-122"/>
            </a:endParaRPr>
          </a:p>
        </p:txBody>
      </p:sp>
      <p:pic>
        <p:nvPicPr>
          <p:cNvPr id="17414" name="Picture 6" descr="C:\Users\lynn\Desktop\aa64034f78f0f736391819830b55b319eac413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00200"/>
            <a:ext cx="134143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1676400"/>
            <a:ext cx="2476500" cy="165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7400"/>
            <a:ext cx="2190750" cy="124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圆角矩形标注 3">
            <a:extLst>
              <a:ext uri="{FF2B5EF4-FFF2-40B4-BE49-F238E27FC236}"/>
            </a:extLst>
          </p:cNvPr>
          <p:cNvSpPr/>
          <p:nvPr/>
        </p:nvSpPr>
        <p:spPr bwMode="auto">
          <a:xfrm>
            <a:off x="5943600" y="3733800"/>
            <a:ext cx="2743200" cy="1219200"/>
          </a:xfrm>
          <a:prstGeom prst="wedgeRoundRectCallout">
            <a:avLst>
              <a:gd name="adj1" fmla="val -62199"/>
              <a:gd name="adj2" fmla="val -38306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在断电状态下可以存储上万亿个位</a:t>
            </a:r>
          </a:p>
        </p:txBody>
      </p:sp>
      <p:sp>
        <p:nvSpPr>
          <p:cNvPr id="5" name="TextBox 4">
            <a:extLst>
              <a:ext uri="{FF2B5EF4-FFF2-40B4-BE49-F238E27FC236}"/>
            </a:extLst>
          </p:cNvPr>
          <p:cNvSpPr txBox="1"/>
          <p:nvPr/>
        </p:nvSpPr>
        <p:spPr>
          <a:xfrm>
            <a:off x="609600" y="5562600"/>
            <a:ext cx="8001000" cy="4619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zh-CN" altLang="en-US" sz="2400" smtClean="0">
                <a:solidFill>
                  <a:srgbClr val="FFFFFF"/>
                </a:solidFill>
                <a:latin typeface="宋体" charset="-122"/>
                <a:ea typeface="宋体" charset="-122"/>
              </a:rPr>
              <a:t>非常合适存一整块有关系的数据，或者说是“文件”</a:t>
            </a:r>
          </a:p>
        </p:txBody>
      </p:sp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48000"/>
            <a:ext cx="3429000" cy="228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6AD4BA19-5946-4504-AB37-6A88D1DDFE95}" type="slidenum">
              <a:rPr lang="en-US" altLang="zh-CN" sz="1400" smtClean="0">
                <a:latin typeface="宋体" charset="-122"/>
                <a:ea typeface="宋体" charset="-122"/>
              </a:rPr>
              <a:pPr/>
              <a:t>30</a:t>
            </a:fld>
            <a:endParaRPr lang="en-US" altLang="zh-CN" sz="1400" smtClean="0">
              <a:latin typeface="宋体" charset="-122"/>
              <a:ea typeface="宋体" charset="-122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133600"/>
            <a:ext cx="8077200" cy="3276600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marL="0" indent="0" algn="just" eaLnBrk="1" hangingPunct="1">
              <a:lnSpc>
                <a:spcPct val="150000"/>
              </a:lnSpc>
              <a:buFontTx/>
              <a:buNone/>
            </a:pPr>
            <a:r>
              <a:rPr lang="en-US" altLang="zh-CN" sz="3300" smtClean="0">
                <a:latin typeface="宋体" charset="-122"/>
                <a:ea typeface="宋体" charset="-122"/>
                <a:cs typeface="Times New Roman" pitchFamily="18" charset="0"/>
              </a:rPr>
              <a:t>    </a:t>
            </a:r>
            <a:r>
              <a:rPr lang="en-US" altLang="zh-CN" sz="3300" smtClean="0">
                <a:latin typeface="Times New Roman" pitchFamily="18" charset="0"/>
                <a:ea typeface="宋体" charset="-122"/>
                <a:cs typeface="Times New Roman" pitchFamily="18" charset="0"/>
              </a:rPr>
              <a:t>ASCII</a:t>
            </a:r>
            <a:r>
              <a:rPr lang="zh-CN" altLang="en-US" sz="3300" smtClean="0">
                <a:latin typeface="宋体" charset="-122"/>
                <a:ea typeface="宋体" charset="-122"/>
                <a:cs typeface="Times New Roman" pitchFamily="18" charset="0"/>
              </a:rPr>
              <a:t>表中最前的</a:t>
            </a:r>
            <a:r>
              <a:rPr lang="en-US" altLang="zh-CN" sz="3300" smtClean="0">
                <a:latin typeface="Times New Roman" pitchFamily="18" charset="0"/>
                <a:ea typeface="宋体" charset="-122"/>
                <a:cs typeface="Times New Roman" pitchFamily="18" charset="0"/>
              </a:rPr>
              <a:t>32</a:t>
            </a:r>
            <a:r>
              <a:rPr lang="zh-CN" altLang="en-US" sz="3300" smtClean="0">
                <a:latin typeface="宋体" charset="-122"/>
                <a:ea typeface="宋体" charset="-122"/>
                <a:cs typeface="Times New Roman" pitchFamily="18" charset="0"/>
              </a:rPr>
              <a:t>个字符不能输出打印到屏幕上</a:t>
            </a:r>
          </a:p>
          <a:p>
            <a:pPr marL="0" indent="0" algn="just" eaLnBrk="1" hangingPunct="1">
              <a:buFontTx/>
              <a:buNone/>
            </a:pPr>
            <a:endParaRPr lang="zh-CN" altLang="en-US" sz="3300" smtClean="0">
              <a:latin typeface="宋体" charset="-122"/>
              <a:ea typeface="宋体" charset="-122"/>
              <a:cs typeface="Times New Roman" pitchFamily="18" charset="0"/>
            </a:endParaRPr>
          </a:p>
          <a:p>
            <a:pPr marL="0" indent="0" algn="just" eaLnBrk="1" hangingPunct="1">
              <a:buFontTx/>
              <a:buNone/>
            </a:pPr>
            <a:r>
              <a:rPr lang="en-US" altLang="zh-CN" sz="3300" smtClean="0">
                <a:latin typeface="宋体" charset="-122"/>
                <a:ea typeface="宋体" charset="-122"/>
                <a:cs typeface="Times New Roman" pitchFamily="18" charset="0"/>
              </a:rPr>
              <a:t>	</a:t>
            </a:r>
            <a:r>
              <a:rPr lang="zh-CN" altLang="en-US" sz="3300" smtClean="0">
                <a:latin typeface="宋体" charset="-122"/>
                <a:ea typeface="宋体" charset="-122"/>
                <a:cs typeface="Times New Roman" pitchFamily="18" charset="0"/>
              </a:rPr>
              <a:t>你认为它们可能是用来做什么的呢</a:t>
            </a:r>
            <a:r>
              <a:rPr lang="en-US" altLang="zh-CN" sz="3300" smtClean="0">
                <a:latin typeface="宋体" charset="-122"/>
                <a:ea typeface="宋体" charset="-122"/>
                <a:cs typeface="Times New Roman" pitchFamily="18" charset="0"/>
              </a:rPr>
              <a:t>?</a:t>
            </a:r>
          </a:p>
          <a:p>
            <a:pPr marL="0" indent="0" algn="just" eaLnBrk="1" hangingPunct="1">
              <a:buFontTx/>
              <a:buNone/>
            </a:pPr>
            <a:endParaRPr lang="en-US" altLang="zh-CN" smtClean="0">
              <a:latin typeface="宋体" charset="-122"/>
              <a:ea typeface="宋体" charset="-122"/>
              <a:cs typeface="Times New Roman" pitchFamily="18" charset="0"/>
            </a:endParaRPr>
          </a:p>
        </p:txBody>
      </p:sp>
      <p:sp>
        <p:nvSpPr>
          <p:cNvPr id="32772" name="标题 1"/>
          <p:cNvSpPr txBox="1">
            <a:spLocks/>
          </p:cNvSpPr>
          <p:nvPr/>
        </p:nvSpPr>
        <p:spPr bwMode="auto">
          <a:xfrm>
            <a:off x="457200" y="76200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3.2.3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文本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7" name="圆角矩形 6">
            <a:extLst>
              <a:ext uri="{FF2B5EF4-FFF2-40B4-BE49-F238E27FC236}"/>
            </a:extLst>
          </p:cNvPr>
          <p:cNvSpPr/>
          <p:nvPr/>
        </p:nvSpPr>
        <p:spPr bwMode="auto">
          <a:xfrm>
            <a:off x="457200" y="1111250"/>
            <a:ext cx="2590800" cy="457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ASCII</a:t>
            </a:r>
            <a:r>
              <a:rPr lang="zh-CN" altLang="en-US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8A65010F-E2DA-48BB-BA1E-DF29DFF8E75A}" type="slidenum">
              <a:rPr lang="en-US" altLang="zh-CN" sz="1400" smtClean="0">
                <a:latin typeface="宋体" charset="-122"/>
                <a:ea typeface="宋体" charset="-122"/>
              </a:rPr>
              <a:pPr/>
              <a:t>31</a:t>
            </a:fld>
            <a:endParaRPr lang="en-US" altLang="zh-CN" sz="1400" smtClean="0">
              <a:latin typeface="宋体" charset="-122"/>
              <a:ea typeface="宋体" charset="-122"/>
            </a:endParaRP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8229600" cy="4648200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algn="just" eaLnBrk="1" hangingPunct="1">
              <a:lnSpc>
                <a:spcPct val="140000"/>
              </a:lnSpc>
            </a:pPr>
            <a:r>
              <a:rPr lang="zh-CN" altLang="en-US" sz="2800" smtClean="0">
                <a:latin typeface="Times New Roman" pitchFamily="18" charset="0"/>
                <a:ea typeface="宋体" charset="-122"/>
              </a:rPr>
              <a:t>拓展的</a:t>
            </a:r>
            <a:r>
              <a:rPr lang="en-US" altLang="zh-CN" sz="2800" smtClean="0">
                <a:latin typeface="Times New Roman" pitchFamily="18" charset="0"/>
                <a:ea typeface="宋体" charset="-122"/>
                <a:cs typeface="Times New Roman" pitchFamily="18" charset="0"/>
              </a:rPr>
              <a:t>ASCII</a:t>
            </a:r>
            <a:r>
              <a:rPr lang="zh-CN" altLang="en-US" sz="2800" smtClean="0">
                <a:latin typeface="Times New Roman" pitchFamily="18" charset="0"/>
                <a:ea typeface="宋体" charset="-122"/>
                <a:cs typeface="Times New Roman" pitchFamily="18" charset="0"/>
              </a:rPr>
              <a:t>码无法满足国际需要。</a:t>
            </a:r>
            <a:endParaRPr lang="en-US" altLang="zh-CN" sz="2800" smtClean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algn="just" eaLnBrk="1" hangingPunct="1">
              <a:lnSpc>
                <a:spcPct val="140000"/>
              </a:lnSpc>
            </a:pPr>
            <a:r>
              <a:rPr lang="zh-CN" altLang="en-US" sz="280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sz="2800" smtClean="0">
                <a:solidFill>
                  <a:srgbClr val="0000FF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Unicode</a:t>
            </a:r>
            <a:r>
              <a:rPr lang="zh-CN" altLang="en-US" sz="2800" smtClean="0">
                <a:latin typeface="Times New Roman" pitchFamily="18" charset="0"/>
                <a:ea typeface="宋体" charset="-122"/>
              </a:rPr>
              <a:t>字符集：用</a:t>
            </a:r>
            <a:r>
              <a:rPr lang="en-US" altLang="zh-CN" sz="2800" smtClean="0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16</a:t>
            </a:r>
            <a:r>
              <a:rPr lang="zh-CN" altLang="en-US" sz="2800" smtClean="0">
                <a:latin typeface="Times New Roman" pitchFamily="18" charset="0"/>
                <a:ea typeface="宋体" charset="-122"/>
              </a:rPr>
              <a:t>位表示一个字符</a:t>
            </a:r>
          </a:p>
          <a:p>
            <a:pPr algn="just" eaLnBrk="1" hangingPunct="1">
              <a:lnSpc>
                <a:spcPct val="140000"/>
              </a:lnSpc>
              <a:buFont typeface="Wingdings" pitchFamily="2" charset="2"/>
              <a:buChar char="Ø"/>
            </a:pPr>
            <a:r>
              <a:rPr lang="zh-CN" altLang="en-US" sz="2800" i="1" smtClean="0">
                <a:latin typeface="Times New Roman" pitchFamily="18" charset="0"/>
                <a:ea typeface="宋体" charset="-122"/>
              </a:rPr>
              <a:t>这种方式可以表示多少不同的字符呢</a:t>
            </a:r>
            <a:r>
              <a:rPr lang="en-US" altLang="zh-CN" sz="2800" i="1" smtClean="0">
                <a:latin typeface="Times New Roman" pitchFamily="18" charset="0"/>
                <a:ea typeface="宋体" charset="-122"/>
              </a:rPr>
              <a:t>?</a:t>
            </a:r>
          </a:p>
          <a:p>
            <a:pPr algn="just" eaLnBrk="1" hangingPunct="1">
              <a:lnSpc>
                <a:spcPct val="140000"/>
              </a:lnSpc>
            </a:pPr>
            <a:r>
              <a:rPr lang="en-US" altLang="zh-CN" sz="2800" smtClean="0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Unicode</a:t>
            </a:r>
            <a:r>
              <a:rPr lang="zh-CN" altLang="en-US" sz="2800" smtClean="0">
                <a:latin typeface="Times New Roman" pitchFamily="18" charset="0"/>
                <a:ea typeface="宋体" charset="-122"/>
              </a:rPr>
              <a:t>将</a:t>
            </a:r>
            <a:r>
              <a:rPr lang="en-US" altLang="zh-CN" sz="2800" smtClean="0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ASCII</a:t>
            </a:r>
            <a:r>
              <a:rPr lang="zh-CN" altLang="en-US" sz="2800" smtClean="0">
                <a:latin typeface="Times New Roman" pitchFamily="18" charset="0"/>
                <a:ea typeface="宋体" charset="-122"/>
              </a:rPr>
              <a:t>作为一个子集。</a:t>
            </a:r>
            <a:endParaRPr lang="en-US" altLang="zh-CN" sz="2800" smtClean="0">
              <a:latin typeface="Times New Roman" pitchFamily="18" charset="0"/>
              <a:ea typeface="宋体" charset="-122"/>
            </a:endParaRPr>
          </a:p>
          <a:p>
            <a:pPr lvl="1" algn="just">
              <a:lnSpc>
                <a:spcPct val="140000"/>
              </a:lnSpc>
              <a:buFont typeface="Wingdings" pitchFamily="2" charset="2"/>
              <a:buChar char="Ø"/>
            </a:pPr>
            <a:r>
              <a:rPr lang="en-US" altLang="zh-CN" smtClean="0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Unicode</a:t>
            </a:r>
            <a:r>
              <a:rPr lang="zh-CN" altLang="en-US" smtClean="0">
                <a:latin typeface="Times New Roman" pitchFamily="18" charset="0"/>
                <a:ea typeface="宋体" charset="-122"/>
              </a:rPr>
              <a:t>集前</a:t>
            </a:r>
            <a:r>
              <a:rPr lang="en-US" altLang="zh-CN" smtClean="0">
                <a:latin typeface="Times New Roman" pitchFamily="18" charset="0"/>
                <a:ea typeface="宋体" charset="-122"/>
              </a:rPr>
              <a:t>256</a:t>
            </a:r>
            <a:r>
              <a:rPr lang="zh-CN" altLang="en-US" smtClean="0">
                <a:latin typeface="Times New Roman" pitchFamily="18" charset="0"/>
                <a:ea typeface="宋体" charset="-122"/>
              </a:rPr>
              <a:t>个字符完全对应</a:t>
            </a:r>
            <a:r>
              <a:rPr lang="en-US" altLang="zh-CN" smtClean="0">
                <a:latin typeface="Times New Roman" pitchFamily="18" charset="0"/>
                <a:ea typeface="宋体" charset="-122"/>
              </a:rPr>
              <a:t>ASCII</a:t>
            </a:r>
            <a:r>
              <a:rPr lang="zh-CN" altLang="en-US" smtClean="0">
                <a:latin typeface="Times New Roman" pitchFamily="18" charset="0"/>
                <a:ea typeface="宋体" charset="-122"/>
              </a:rPr>
              <a:t>码的字符</a:t>
            </a:r>
            <a:endParaRPr lang="en-US" altLang="zh-CN" smtClean="0">
              <a:latin typeface="Times New Roman" pitchFamily="18" charset="0"/>
              <a:ea typeface="宋体" charset="-122"/>
            </a:endParaRPr>
          </a:p>
          <a:p>
            <a:pPr lvl="1" algn="just">
              <a:lnSpc>
                <a:spcPct val="140000"/>
              </a:lnSpc>
              <a:buFont typeface="Wingdings" pitchFamily="2" charset="2"/>
              <a:buChar char="Ø"/>
            </a:pPr>
            <a:r>
              <a:rPr lang="zh-CN" altLang="en-US" smtClean="0">
                <a:latin typeface="Times New Roman" pitchFamily="18" charset="0"/>
                <a:ea typeface="宋体" charset="-122"/>
              </a:rPr>
              <a:t>兼容：采用</a:t>
            </a:r>
            <a:r>
              <a:rPr lang="en-US" altLang="zh-CN" smtClean="0">
                <a:latin typeface="Times New Roman" pitchFamily="18" charset="0"/>
                <a:ea typeface="宋体" charset="-122"/>
              </a:rPr>
              <a:t>ASCII</a:t>
            </a:r>
            <a:r>
              <a:rPr lang="zh-CN" altLang="en-US" smtClean="0">
                <a:latin typeface="Times New Roman" pitchFamily="18" charset="0"/>
                <a:ea typeface="宋体" charset="-122"/>
              </a:rPr>
              <a:t>码的程序不会受到影响</a:t>
            </a:r>
            <a:endParaRPr lang="en-US" altLang="zh-CN" smtClean="0">
              <a:latin typeface="Times New Roman" pitchFamily="18" charset="0"/>
              <a:ea typeface="宋体" charset="-122"/>
            </a:endParaRPr>
          </a:p>
          <a:p>
            <a:pPr lvl="1">
              <a:lnSpc>
                <a:spcPct val="80000"/>
              </a:lnSpc>
            </a:pPr>
            <a:endParaRPr lang="en-US" altLang="zh-CN" sz="2500" smtClean="0">
              <a:latin typeface="Times New Roman" pitchFamily="18" charset="0"/>
              <a:ea typeface="宋体" charset="-122"/>
            </a:endParaRPr>
          </a:p>
        </p:txBody>
      </p:sp>
      <p:sp>
        <p:nvSpPr>
          <p:cNvPr id="33796" name="标题 1"/>
          <p:cNvSpPr txBox="1">
            <a:spLocks/>
          </p:cNvSpPr>
          <p:nvPr/>
        </p:nvSpPr>
        <p:spPr bwMode="auto">
          <a:xfrm>
            <a:off x="457200" y="76200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3.2.3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文本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7" name="圆角矩形 6">
            <a:extLst>
              <a:ext uri="{FF2B5EF4-FFF2-40B4-BE49-F238E27FC236}"/>
            </a:extLst>
          </p:cNvPr>
          <p:cNvSpPr/>
          <p:nvPr/>
        </p:nvSpPr>
        <p:spPr bwMode="auto">
          <a:xfrm>
            <a:off x="228600" y="990600"/>
            <a:ext cx="2590800" cy="457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Unicode</a:t>
            </a:r>
            <a:endParaRPr lang="zh-CN" altLang="en-US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4"/>
          <p:cNvSpPr txBox="1">
            <a:spLocks noChangeArrowheads="1"/>
          </p:cNvSpPr>
          <p:nvPr/>
        </p:nvSpPr>
        <p:spPr bwMode="auto">
          <a:xfrm>
            <a:off x="1828800" y="5867400"/>
            <a:ext cx="533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zh-CN" sz="1400" b="1">
                <a:solidFill>
                  <a:srgbClr val="327CB8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</a:t>
            </a:r>
            <a:r>
              <a:rPr lang="en-US" altLang="zh-CN" sz="1400" b="1">
                <a:latin typeface="Times New Roman" pitchFamily="18" charset="0"/>
                <a:ea typeface="宋体" charset="-122"/>
                <a:cs typeface="Times New Roman" pitchFamily="18" charset="0"/>
              </a:rPr>
              <a:t>A few characters in the Unicode character set</a:t>
            </a:r>
          </a:p>
        </p:txBody>
      </p:sp>
      <p:pic>
        <p:nvPicPr>
          <p:cNvPr id="34819" name="Picture 6" descr="17606_02_002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8800"/>
            <a:ext cx="5715000" cy="410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椭圆 1"/>
          <p:cNvSpPr>
            <a:spLocks noChangeArrowheads="1"/>
          </p:cNvSpPr>
          <p:nvPr/>
        </p:nvSpPr>
        <p:spPr bwMode="auto">
          <a:xfrm rot="329823">
            <a:off x="5989638" y="1057275"/>
            <a:ext cx="3027362" cy="109855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just" eaLnBrk="1" hangingPunct="1"/>
            <a:r>
              <a:rPr lang="en-US" altLang="zh-CN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Unicode</a:t>
            </a:r>
            <a:r>
              <a:rPr lang="zh-CN" altLang="en-US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字符集中的一些字符</a:t>
            </a:r>
          </a:p>
        </p:txBody>
      </p:sp>
      <p:sp>
        <p:nvSpPr>
          <p:cNvPr id="34821" name="标题 1"/>
          <p:cNvSpPr txBox="1">
            <a:spLocks/>
          </p:cNvSpPr>
          <p:nvPr/>
        </p:nvSpPr>
        <p:spPr bwMode="auto">
          <a:xfrm>
            <a:off x="457200" y="76200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3.2.3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文本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11" name="圆角矩形 10">
            <a:extLst>
              <a:ext uri="{FF2B5EF4-FFF2-40B4-BE49-F238E27FC236}"/>
            </a:extLst>
          </p:cNvPr>
          <p:cNvSpPr/>
          <p:nvPr/>
        </p:nvSpPr>
        <p:spPr bwMode="auto">
          <a:xfrm>
            <a:off x="304800" y="1066800"/>
            <a:ext cx="2590800" cy="457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Unicode</a:t>
            </a:r>
            <a:endParaRPr lang="zh-CN" altLang="en-US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2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3CD27D57-BC51-4133-AF64-86F423BC796F}" type="slidenum">
              <a:rPr lang="en-US" altLang="zh-CN" sz="1400" smtClean="0"/>
              <a:pPr/>
              <a:t>33</a:t>
            </a:fld>
            <a:endParaRPr lang="en-US" altLang="zh-CN" sz="1400" smtClean="0"/>
          </a:p>
        </p:txBody>
      </p:sp>
      <p:sp>
        <p:nvSpPr>
          <p:cNvPr id="35843" name="标题 1"/>
          <p:cNvSpPr txBox="1">
            <a:spLocks/>
          </p:cNvSpPr>
          <p:nvPr/>
        </p:nvSpPr>
        <p:spPr bwMode="auto">
          <a:xfrm>
            <a:off x="457200" y="22225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3.2.4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音频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700088" y="4800600"/>
            <a:ext cx="7986712" cy="12160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eaLnBrk="1" hangingPunct="1">
              <a:spcBef>
                <a:spcPct val="20000"/>
              </a:spcBef>
              <a:defRPr/>
            </a:pPr>
            <a:r>
              <a:rPr lang="zh-CN" altLang="en-US" sz="2800" b="1">
                <a:solidFill>
                  <a:srgbClr val="3333FF"/>
                </a:solidFill>
                <a:latin typeface="宋体" charset="-122"/>
                <a:ea typeface="宋体" charset="-122"/>
              </a:rPr>
              <a:t>声音：</a:t>
            </a:r>
            <a:r>
              <a:rPr lang="zh-CN" altLang="en-US" sz="2800" b="1">
                <a:latin typeface="宋体" charset="-122"/>
                <a:ea typeface="宋体" charset="-122"/>
              </a:rPr>
              <a:t>实际是由与我们的耳膜交互的</a:t>
            </a:r>
            <a:r>
              <a:rPr lang="zh-CN" altLang="en-US" sz="2800" b="1">
                <a:solidFill>
                  <a:srgbClr val="3333FF"/>
                </a:solidFill>
                <a:latin typeface="宋体" charset="-122"/>
                <a:ea typeface="宋体" charset="-122"/>
              </a:rPr>
              <a:t>声波</a:t>
            </a:r>
            <a:r>
              <a:rPr lang="zh-CN" altLang="en-US" sz="2800" b="1">
                <a:latin typeface="宋体" charset="-122"/>
                <a:ea typeface="宋体" charset="-122"/>
              </a:rPr>
              <a:t>定义的</a:t>
            </a:r>
            <a:endParaRPr lang="en-US" altLang="zh-CN" sz="2800" b="1">
              <a:latin typeface="宋体" charset="-122"/>
              <a:ea typeface="宋体" charset="-122"/>
            </a:endParaRPr>
          </a:p>
          <a:p>
            <a:pPr eaLnBrk="1" hangingPunct="1">
              <a:spcBef>
                <a:spcPct val="20000"/>
              </a:spcBef>
              <a:defRPr/>
            </a:pPr>
            <a:r>
              <a:rPr lang="zh-CN" altLang="en-US" sz="2800" b="1">
                <a:solidFill>
                  <a:srgbClr val="3333FF"/>
                </a:solidFill>
                <a:latin typeface="宋体" charset="-122"/>
                <a:ea typeface="宋体" charset="-122"/>
              </a:rPr>
              <a:t>声波：</a:t>
            </a:r>
            <a:r>
              <a:rPr lang="zh-CN" altLang="en-US" sz="2800" b="1">
                <a:latin typeface="宋体" charset="-122"/>
                <a:ea typeface="宋体" charset="-122"/>
              </a:rPr>
              <a:t>时间上连续的数据，</a:t>
            </a:r>
            <a:r>
              <a:rPr lang="zh-CN" altLang="en-US" sz="2800" b="1">
                <a:solidFill>
                  <a:srgbClr val="3333FF"/>
                </a:solidFill>
                <a:latin typeface="宋体" charset="-122"/>
                <a:ea typeface="宋体" charset="-122"/>
              </a:rPr>
              <a:t>模拟数据</a:t>
            </a:r>
            <a:endParaRPr lang="en-US" altLang="zh-CN" sz="2800" b="1">
              <a:solidFill>
                <a:srgbClr val="3333FF"/>
              </a:solidFill>
              <a:latin typeface="宋体" charset="-122"/>
              <a:ea typeface="宋体" charset="-122"/>
            </a:endParaRPr>
          </a:p>
        </p:txBody>
      </p:sp>
      <p:pic>
        <p:nvPicPr>
          <p:cNvPr id="35845" name="Picture 1" descr="65739_CH03_FIG03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200"/>
            <a:ext cx="5638800" cy="329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灯片编号占位符 2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41B47D4C-72BD-49A1-8FED-42477D09DF12}" type="slidenum">
              <a:rPr lang="en-US" altLang="zh-CN" sz="1400" smtClean="0"/>
              <a:pPr/>
              <a:t>34</a:t>
            </a:fld>
            <a:endParaRPr lang="en-US" altLang="zh-CN" sz="1400" smtClean="0"/>
          </a:p>
        </p:txBody>
      </p:sp>
      <p:sp>
        <p:nvSpPr>
          <p:cNvPr id="4" name="Rectangle 1027"/>
          <p:cNvSpPr txBox="1">
            <a:spLocks noChangeArrowheads="1"/>
          </p:cNvSpPr>
          <p:nvPr/>
        </p:nvSpPr>
        <p:spPr bwMode="auto">
          <a:xfrm>
            <a:off x="358775" y="730250"/>
            <a:ext cx="8328025" cy="231775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just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600" b="1" dirty="0">
                <a:solidFill>
                  <a:srgbClr val="0000FF"/>
                </a:solidFill>
                <a:latin typeface="宋体" charset="-122"/>
                <a:ea typeface="宋体" charset="-122"/>
              </a:rPr>
              <a:t>声音的</a:t>
            </a:r>
            <a:r>
              <a:rPr lang="zh-CN" altLang="en-US" sz="2600" b="1" dirty="0">
                <a:solidFill>
                  <a:srgbClr val="FF0000"/>
                </a:solidFill>
                <a:latin typeface="宋体" charset="-122"/>
                <a:ea typeface="宋体" charset="-122"/>
              </a:rPr>
              <a:t>数字化</a:t>
            </a:r>
            <a:r>
              <a:rPr lang="en-US" altLang="en-US" sz="2600" b="1" dirty="0">
                <a:latin typeface="宋体" charset="-122"/>
                <a:ea typeface="宋体" charset="-122"/>
              </a:rPr>
              <a:t>：</a:t>
            </a:r>
            <a:r>
              <a:rPr lang="en-US" altLang="en-US" sz="2600" b="1" dirty="0" err="1">
                <a:latin typeface="宋体" charset="-122"/>
                <a:ea typeface="宋体" charset="-122"/>
              </a:rPr>
              <a:t>采样、量化、编码</a:t>
            </a:r>
            <a:r>
              <a:rPr lang="en-US" altLang="en-US" sz="2600" b="1" dirty="0">
                <a:latin typeface="宋体" charset="-122"/>
                <a:ea typeface="宋体" charset="-122"/>
              </a:rPr>
              <a:t>。</a:t>
            </a:r>
            <a:endParaRPr lang="en-US" altLang="zh-CN" sz="2600" b="1" dirty="0">
              <a:latin typeface="宋体" charset="-122"/>
              <a:ea typeface="宋体" charset="-122"/>
            </a:endParaRPr>
          </a:p>
          <a:p>
            <a:pPr lvl="1" algn="just">
              <a:lnSpc>
                <a:spcPct val="120000"/>
              </a:lnSpc>
              <a:spcBef>
                <a:spcPct val="20000"/>
              </a:spcBef>
            </a:pPr>
            <a:r>
              <a:rPr lang="zh-CN" altLang="en-US" sz="2600" b="1" dirty="0">
                <a:solidFill>
                  <a:srgbClr val="0000FF"/>
                </a:solidFill>
                <a:latin typeface="宋体" charset="-122"/>
                <a:ea typeface="宋体" charset="-122"/>
                <a:cs typeface="MS PGothic" pitchFamily="34" charset="-128"/>
              </a:rPr>
              <a:t> 采样</a:t>
            </a:r>
            <a:r>
              <a:rPr lang="zh-CN" altLang="en-US" sz="2600" b="1" dirty="0">
                <a:latin typeface="宋体" charset="-122"/>
                <a:ea typeface="宋体" charset="-122"/>
                <a:cs typeface="MS PGothic" pitchFamily="34" charset="-128"/>
              </a:rPr>
              <a:t>：周期性地对声音信号电流或电压进行测量。</a:t>
            </a:r>
            <a:endParaRPr lang="en-US" altLang="zh-CN" sz="2600" b="1" dirty="0">
              <a:latin typeface="宋体" charset="-122"/>
              <a:ea typeface="宋体" charset="-122"/>
              <a:cs typeface="MS PGothic" pitchFamily="34" charset="-128"/>
            </a:endParaRPr>
          </a:p>
          <a:p>
            <a:pPr lvl="1" algn="just">
              <a:lnSpc>
                <a:spcPct val="120000"/>
              </a:lnSpc>
              <a:spcBef>
                <a:spcPct val="20000"/>
              </a:spcBef>
            </a:pPr>
            <a:r>
              <a:rPr lang="zh-CN" altLang="en-US" sz="2600" b="1" dirty="0">
                <a:solidFill>
                  <a:srgbClr val="0000FF"/>
                </a:solidFill>
                <a:latin typeface="宋体" charset="-122"/>
                <a:ea typeface="宋体" charset="-122"/>
                <a:cs typeface="MS PGothic" pitchFamily="34" charset="-128"/>
              </a:rPr>
              <a:t> 量化</a:t>
            </a:r>
            <a:r>
              <a:rPr lang="zh-CN" altLang="en-US" sz="2600" b="1" dirty="0">
                <a:latin typeface="宋体" charset="-122"/>
                <a:ea typeface="宋体" charset="-122"/>
                <a:cs typeface="MS PGothic" pitchFamily="34" charset="-128"/>
              </a:rPr>
              <a:t>：将每次采样值用一个数字量表示。</a:t>
            </a:r>
            <a:endParaRPr lang="en-US" altLang="zh-CN" sz="2600" b="1" dirty="0">
              <a:latin typeface="宋体" charset="-122"/>
              <a:ea typeface="宋体" charset="-122"/>
              <a:cs typeface="MS PGothic" pitchFamily="34" charset="-128"/>
            </a:endParaRPr>
          </a:p>
          <a:p>
            <a:pPr lvl="1" algn="just">
              <a:lnSpc>
                <a:spcPct val="120000"/>
              </a:lnSpc>
              <a:spcBef>
                <a:spcPct val="20000"/>
              </a:spcBef>
            </a:pPr>
            <a:r>
              <a:rPr lang="zh-CN" altLang="en-US" sz="2600" b="1" dirty="0">
                <a:solidFill>
                  <a:srgbClr val="3333CC"/>
                </a:solidFill>
                <a:latin typeface="宋体" charset="-122"/>
                <a:ea typeface="宋体" charset="-122"/>
                <a:cs typeface="MS PGothic" pitchFamily="34" charset="-128"/>
              </a:rPr>
              <a:t> 编码</a:t>
            </a:r>
            <a:r>
              <a:rPr lang="zh-CN" altLang="en-US" sz="2600" b="1" dirty="0">
                <a:latin typeface="宋体" charset="-122"/>
                <a:ea typeface="宋体" charset="-122"/>
                <a:cs typeface="MS PGothic" pitchFamily="34" charset="-128"/>
              </a:rPr>
              <a:t>：对采样值进行数字化编码。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74988"/>
            <a:ext cx="4572000" cy="308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标题 1"/>
          <p:cNvSpPr txBox="1">
            <a:spLocks/>
          </p:cNvSpPr>
          <p:nvPr/>
        </p:nvSpPr>
        <p:spPr bwMode="auto">
          <a:xfrm>
            <a:off x="457200" y="22225"/>
            <a:ext cx="82296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3.2.4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音频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2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391BEE6B-7E8B-4416-987F-F020DD7C1464}" type="slidenum">
              <a:rPr lang="en-US" altLang="zh-CN" sz="1400" smtClean="0"/>
              <a:pPr/>
              <a:t>35</a:t>
            </a:fld>
            <a:endParaRPr lang="en-US" altLang="zh-CN" sz="1400" smtClean="0"/>
          </a:p>
        </p:txBody>
      </p:sp>
      <p:sp>
        <p:nvSpPr>
          <p:cNvPr id="37891" name="标题 1"/>
          <p:cNvSpPr txBox="1">
            <a:spLocks/>
          </p:cNvSpPr>
          <p:nvPr/>
        </p:nvSpPr>
        <p:spPr bwMode="auto">
          <a:xfrm>
            <a:off x="457200" y="22225"/>
            <a:ext cx="82296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3.2.4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音频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04800" y="1196975"/>
            <a:ext cx="8610600" cy="421322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5000"/>
            </a:pPr>
            <a:r>
              <a:rPr kumimoji="1" lang="zh-CN" altLang="en-US" sz="2800" i="1">
                <a:latin typeface="Times New Roman" pitchFamily="18" charset="0"/>
                <a:ea typeface="宋体" charset="-122"/>
              </a:rPr>
              <a:t>我们应该多久采样一次</a:t>
            </a:r>
            <a:r>
              <a:rPr kumimoji="1" lang="en-US" altLang="zh-CN" sz="2800" i="1">
                <a:latin typeface="Times New Roman" pitchFamily="18" charset="0"/>
                <a:ea typeface="宋体" charset="-122"/>
                <a:cs typeface="Times New Roman" pitchFamily="18" charset="0"/>
              </a:rPr>
              <a:t>?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5000"/>
              <a:buFontTx/>
              <a:buChar char="•"/>
            </a:pPr>
            <a:r>
              <a:rPr kumimoji="1" lang="zh-CN" altLang="zh-CN" sz="2800" b="1">
                <a:solidFill>
                  <a:srgbClr val="3333CC"/>
                </a:solidFill>
                <a:latin typeface="Times New Roman" pitchFamily="18" charset="0"/>
                <a:ea typeface="宋体" charset="-122"/>
              </a:rPr>
              <a:t>采样频率越高、编码位数越多，声音的失真程度越小</a:t>
            </a:r>
            <a:endParaRPr kumimoji="1" lang="en-US" altLang="zh-CN" sz="2800">
              <a:latin typeface="Times New Roman" pitchFamily="18" charset="0"/>
              <a:ea typeface="宋体" charset="-122"/>
            </a:endParaRPr>
          </a:p>
          <a:p>
            <a:pPr lvl="1" algn="just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5000"/>
              <a:buFont typeface="Wingdings" pitchFamily="2" charset="2"/>
              <a:buChar char="Ø"/>
            </a:pPr>
            <a:r>
              <a:rPr kumimoji="1" lang="zh-CN" altLang="en-US" sz="2800">
                <a:latin typeface="Times New Roman" pitchFamily="18" charset="0"/>
                <a:ea typeface="宋体" charset="-122"/>
              </a:rPr>
              <a:t>一般来说，采样频率在</a:t>
            </a:r>
            <a:r>
              <a:rPr kumimoji="1" lang="en-US" altLang="zh-CN" sz="2800">
                <a:latin typeface="Times New Roman" pitchFamily="18" charset="0"/>
                <a:ea typeface="宋体" charset="-122"/>
              </a:rPr>
              <a:t>4</a:t>
            </a:r>
            <a:r>
              <a:rPr kumimoji="1" lang="zh-CN" altLang="en-US" sz="2800">
                <a:latin typeface="Times New Roman" pitchFamily="18" charset="0"/>
                <a:ea typeface="宋体" charset="-122"/>
              </a:rPr>
              <a:t>万次</a:t>
            </a:r>
            <a:r>
              <a:rPr kumimoji="1" lang="en-US" altLang="zh-CN" sz="2800">
                <a:latin typeface="Times New Roman" pitchFamily="18" charset="0"/>
                <a:ea typeface="宋体" charset="-122"/>
              </a:rPr>
              <a:t>/</a:t>
            </a:r>
            <a:r>
              <a:rPr kumimoji="1" lang="zh-CN" altLang="en-US" sz="2800">
                <a:latin typeface="Times New Roman" pitchFamily="18" charset="0"/>
                <a:ea typeface="宋体" charset="-122"/>
              </a:rPr>
              <a:t>秒，就足够保证人听到的声音不失真。</a:t>
            </a:r>
            <a:endParaRPr kumimoji="1" lang="en-US" altLang="zh-CN" sz="2800">
              <a:latin typeface="Times New Roman" pitchFamily="18" charset="0"/>
              <a:ea typeface="宋体" charset="-122"/>
            </a:endParaRPr>
          </a:p>
          <a:p>
            <a:pPr lvl="1" algn="just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5000"/>
              <a:buFont typeface="Wingdings" pitchFamily="2" charset="2"/>
              <a:buChar char="Ø"/>
            </a:pPr>
            <a:r>
              <a:rPr kumimoji="1" lang="zh-CN" altLang="zh-CN" sz="2800">
                <a:latin typeface="Times New Roman" pitchFamily="18" charset="0"/>
                <a:ea typeface="宋体" charset="-122"/>
              </a:rPr>
              <a:t>通常用</a:t>
            </a:r>
            <a:r>
              <a:rPr kumimoji="1" lang="en-US" altLang="zh-CN" sz="2800">
                <a:latin typeface="Times New Roman" pitchFamily="18" charset="0"/>
                <a:ea typeface="宋体" charset="-122"/>
              </a:rPr>
              <a:t>16</a:t>
            </a:r>
            <a:r>
              <a:rPr kumimoji="1" lang="zh-CN" altLang="zh-CN" sz="2800">
                <a:latin typeface="Times New Roman" pitchFamily="18" charset="0"/>
                <a:ea typeface="宋体" charset="-122"/>
              </a:rPr>
              <a:t>或</a:t>
            </a:r>
            <a:r>
              <a:rPr kumimoji="1" lang="en-US" altLang="zh-CN" sz="2800">
                <a:latin typeface="Times New Roman" pitchFamily="18" charset="0"/>
                <a:ea typeface="宋体" charset="-122"/>
              </a:rPr>
              <a:t>32</a:t>
            </a:r>
            <a:r>
              <a:rPr kumimoji="1" lang="zh-CN" altLang="zh-CN" sz="2800">
                <a:latin typeface="Times New Roman" pitchFamily="18" charset="0"/>
                <a:ea typeface="宋体" charset="-122"/>
              </a:rPr>
              <a:t>位来对声音振幅的测量值进行编码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2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EDA2166D-694B-4176-817C-E292CC7BDE46}" type="slidenum">
              <a:rPr lang="en-US" altLang="zh-CN" sz="1400" smtClean="0"/>
              <a:pPr/>
              <a:t>36</a:t>
            </a:fld>
            <a:endParaRPr lang="en-US" altLang="zh-CN" sz="1400" smtClean="0"/>
          </a:p>
        </p:txBody>
      </p:sp>
      <p:sp>
        <p:nvSpPr>
          <p:cNvPr id="38915" name="标题 1"/>
          <p:cNvSpPr txBox="1">
            <a:spLocks/>
          </p:cNvSpPr>
          <p:nvPr/>
        </p:nvSpPr>
        <p:spPr bwMode="auto">
          <a:xfrm>
            <a:off x="457200" y="22225"/>
            <a:ext cx="82296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3.2.5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图形和图像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8313" y="981075"/>
            <a:ext cx="8370887" cy="511492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20000"/>
              </a:spcBef>
            </a:pPr>
            <a:r>
              <a:rPr lang="zh-CN" altLang="en-US" sz="2800">
                <a:solidFill>
                  <a:srgbClr val="0000FF"/>
                </a:solidFill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颜色：</a:t>
            </a:r>
            <a:r>
              <a:rPr lang="zh-CN" altLang="en-US" sz="2800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人的视网膜对不同频率的光的感觉。</a:t>
            </a:r>
            <a:endParaRPr lang="en-US" altLang="zh-CN" sz="2800">
              <a:latin typeface="Times New Roman" pitchFamily="18" charset="0"/>
              <a:ea typeface="Songti SC" pitchFamily="2" charset="-122"/>
              <a:cs typeface="Times New Roman" pitchFamily="18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800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人的视网膜有三种</a:t>
            </a:r>
            <a:r>
              <a:rPr lang="zh-CN" altLang="en-US" sz="2800">
                <a:solidFill>
                  <a:srgbClr val="FF0000"/>
                </a:solidFill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色彩感光视锥细胞，</a:t>
            </a:r>
            <a:r>
              <a:rPr lang="zh-CN" altLang="en-US" sz="2800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负责接收不同频率的光，感光器</a:t>
            </a:r>
            <a:r>
              <a:rPr lang="zh-CN" altLang="en-US" sz="2800">
                <a:solidFill>
                  <a:srgbClr val="FF0000"/>
                </a:solidFill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分别对应于红色，绿色和蓝色</a:t>
            </a:r>
            <a:r>
              <a:rPr lang="zh-CN" altLang="en-US" sz="2800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。</a:t>
            </a:r>
            <a:endParaRPr lang="en-US" altLang="zh-CN" sz="2800">
              <a:latin typeface="Times New Roman" pitchFamily="18" charset="0"/>
              <a:ea typeface="Songti SC" pitchFamily="2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800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计算机中的颜色用</a:t>
            </a:r>
            <a:r>
              <a:rPr lang="en-US" altLang="zh-CN" sz="2800">
                <a:solidFill>
                  <a:srgbClr val="3333FF"/>
                </a:solidFill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RGB</a:t>
            </a:r>
            <a:r>
              <a:rPr lang="zh-CN" altLang="en-US" sz="2800">
                <a:solidFill>
                  <a:srgbClr val="3333FF"/>
                </a:solidFill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值</a:t>
            </a:r>
            <a:r>
              <a:rPr lang="zh-CN" altLang="en-US" sz="2800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（</a:t>
            </a:r>
            <a:r>
              <a:rPr lang="en-US" altLang="zh-CN" sz="2800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3</a:t>
            </a:r>
            <a:r>
              <a:rPr lang="zh-CN" altLang="en-US" sz="2800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个数字）表示。</a:t>
            </a:r>
            <a:r>
              <a:rPr lang="en-US" altLang="zh-CN" sz="2800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3</a:t>
            </a:r>
            <a:r>
              <a:rPr lang="zh-CN" altLang="en-US" sz="2800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个数字分别表示对应基色的相对份额。</a:t>
            </a:r>
            <a:endParaRPr lang="en-US" altLang="zh-CN" sz="2800">
              <a:latin typeface="Times New Roman" pitchFamily="18" charset="0"/>
              <a:ea typeface="Songti SC" pitchFamily="2" charset="-122"/>
              <a:cs typeface="Times New Roman" pitchFamily="18" charset="0"/>
            </a:endParaRP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</a:pPr>
            <a:r>
              <a:rPr lang="en-US" altLang="zh-CN" sz="2800" b="1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RGB</a:t>
            </a:r>
            <a:r>
              <a:rPr lang="zh-CN" altLang="en-US" sz="2800" b="1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值</a:t>
            </a:r>
            <a:r>
              <a:rPr lang="en-US" altLang="zh-CN" sz="2800" b="1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(255,255,0)</a:t>
            </a:r>
            <a:r>
              <a:rPr lang="zh-CN" altLang="en-US" sz="2800" b="1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：</a:t>
            </a:r>
            <a:r>
              <a:rPr lang="zh-CN" altLang="en-US" sz="2800" b="1">
                <a:solidFill>
                  <a:srgbClr val="FF0000"/>
                </a:solidFill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红</a:t>
            </a:r>
            <a:r>
              <a:rPr lang="zh-CN" altLang="en-US" sz="2800" b="1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和</a:t>
            </a:r>
            <a:r>
              <a:rPr lang="zh-CN" altLang="en-US" sz="2800" b="1">
                <a:solidFill>
                  <a:srgbClr val="336633"/>
                </a:solidFill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绿</a:t>
            </a:r>
            <a:r>
              <a:rPr lang="zh-CN" altLang="en-US" sz="2800" b="1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的贡献值最大</a:t>
            </a:r>
            <a:r>
              <a:rPr lang="en-US" altLang="zh-CN" sz="2800" b="1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, </a:t>
            </a:r>
            <a:r>
              <a:rPr lang="zh-CN" altLang="en-US" sz="2800" b="1">
                <a:solidFill>
                  <a:srgbClr val="0000FF"/>
                </a:solidFill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蓝</a:t>
            </a:r>
            <a:r>
              <a:rPr lang="zh-CN" altLang="en-US" sz="2800" b="1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的贡献值最小</a:t>
            </a:r>
            <a:r>
              <a:rPr lang="en-US" altLang="zh-CN" sz="2800" b="1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, </a:t>
            </a:r>
            <a:r>
              <a:rPr lang="zh-CN" altLang="en-US" sz="2800" b="1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生成的颜色是明亮的</a:t>
            </a:r>
            <a:r>
              <a:rPr lang="zh-CN" altLang="en-US" sz="2800" b="1">
                <a:solidFill>
                  <a:srgbClr val="FFFF00"/>
                </a:solidFill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黄</a:t>
            </a:r>
            <a:r>
              <a:rPr lang="zh-CN" altLang="en-US" sz="2800" b="1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。</a:t>
            </a:r>
            <a:endParaRPr lang="en-US" altLang="zh-CN" sz="2800" b="1">
              <a:latin typeface="Times New Roman" pitchFamily="18" charset="0"/>
              <a:ea typeface="Songti SC" pitchFamily="2" charset="-122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zh-CN" altLang="en-US" sz="2800">
              <a:latin typeface="Times New Roman" pitchFamily="18" charset="0"/>
              <a:ea typeface="Songti SC" pitchFamily="2" charset="-122"/>
              <a:cs typeface="Times New Roman" pitchFamily="18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en-US" altLang="zh-CN" sz="2800">
              <a:latin typeface="Times New Roman" pitchFamily="18" charset="0"/>
              <a:ea typeface="Songti SC" pitchFamily="2" charset="-122"/>
              <a:cs typeface="Times New Roman" pitchFamily="18" charset="0"/>
            </a:endParaRPr>
          </a:p>
        </p:txBody>
      </p:sp>
      <p:sp>
        <p:nvSpPr>
          <p:cNvPr id="6" name="圆角矩形 5">
            <a:extLst>
              <a:ext uri="{FF2B5EF4-FFF2-40B4-BE49-F238E27FC236}"/>
            </a:extLst>
          </p:cNvPr>
          <p:cNvSpPr/>
          <p:nvPr/>
        </p:nvSpPr>
        <p:spPr bwMode="auto">
          <a:xfrm>
            <a:off x="304800" y="738188"/>
            <a:ext cx="2590800" cy="457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颜色表示法</a:t>
            </a:r>
            <a:endParaRPr lang="zh-CN" altLang="en-US">
              <a:solidFill>
                <a:srgbClr val="000000"/>
              </a:solidFill>
              <a:latin typeface="宋体" charset="-122"/>
              <a:ea typeface="宋体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BB91868D-9FC1-4510-91AF-00399277879F}" type="slidenum">
              <a:rPr lang="en-US" altLang="zh-CN" sz="1400" smtClean="0"/>
              <a:pPr/>
              <a:t>37</a:t>
            </a:fld>
            <a:endParaRPr lang="en-US" altLang="zh-CN" sz="1400" smtClean="0"/>
          </a:p>
        </p:txBody>
      </p:sp>
      <p:pic>
        <p:nvPicPr>
          <p:cNvPr id="39939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8" y="1295400"/>
            <a:ext cx="8281987" cy="3673475"/>
          </a:xfrm>
        </p:spPr>
      </p:pic>
      <p:sp>
        <p:nvSpPr>
          <p:cNvPr id="39940" name="标题 1"/>
          <p:cNvSpPr txBox="1">
            <a:spLocks/>
          </p:cNvSpPr>
          <p:nvPr/>
        </p:nvSpPr>
        <p:spPr bwMode="auto">
          <a:xfrm>
            <a:off x="457200" y="22225"/>
            <a:ext cx="82296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3.2.5</a:t>
            </a:r>
            <a:r>
              <a:rPr lang="zh-CN" altLang="en-US" sz="3600" dirty="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 dirty="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 dirty="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图形和图像</a:t>
            </a:r>
            <a:endParaRPr lang="zh-CN" altLang="en-US" sz="3600" dirty="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5" name="圆角矩形 4">
            <a:extLst>
              <a:ext uri="{FF2B5EF4-FFF2-40B4-BE49-F238E27FC236}"/>
            </a:extLst>
          </p:cNvPr>
          <p:cNvSpPr/>
          <p:nvPr/>
        </p:nvSpPr>
        <p:spPr bwMode="auto">
          <a:xfrm>
            <a:off x="304800" y="836613"/>
            <a:ext cx="2590800" cy="457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颜色表示法</a:t>
            </a:r>
            <a:endParaRPr lang="zh-CN" altLang="en-US">
              <a:solidFill>
                <a:srgbClr val="000000"/>
              </a:solidFill>
              <a:latin typeface="宋体" charset="-122"/>
              <a:ea typeface="宋体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465DB9-3EC5-4295-92AA-D3C7B92F0AFF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pic>
        <p:nvPicPr>
          <p:cNvPr id="5" name="Picture 2" descr="c03f10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38200"/>
            <a:ext cx="6858000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828800" y="5856287"/>
            <a:ext cx="533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zh-CN" altLang="en-US" sz="1800">
                <a:solidFill>
                  <a:srgbClr val="327CB8"/>
                </a:solidFill>
                <a:latin typeface="黑体" pitchFamily="49" charset="-122"/>
                <a:ea typeface="黑体" pitchFamily="49" charset="-122"/>
              </a:rPr>
              <a:t>三维色空间</a:t>
            </a:r>
            <a:endParaRPr lang="en-US" altLang="zh-CN" sz="180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 bwMode="auto">
          <a:xfrm>
            <a:off x="457200" y="22225"/>
            <a:ext cx="82296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3.2.5</a:t>
            </a:r>
            <a:r>
              <a:rPr lang="zh-CN" altLang="en-US" sz="3600" dirty="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 dirty="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 dirty="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图形和图像</a:t>
            </a:r>
            <a:endParaRPr lang="zh-CN" altLang="en-US" sz="3600" dirty="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8" name="圆角矩形 7">
            <a:extLst>
              <a:ext uri="{FF2B5EF4-FFF2-40B4-BE49-F238E27FC236}"/>
            </a:extLst>
          </p:cNvPr>
          <p:cNvSpPr/>
          <p:nvPr/>
        </p:nvSpPr>
        <p:spPr bwMode="auto">
          <a:xfrm>
            <a:off x="304800" y="836613"/>
            <a:ext cx="2590800" cy="457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颜色表示法</a:t>
            </a:r>
            <a:endParaRPr lang="zh-CN" altLang="en-US">
              <a:solidFill>
                <a:srgbClr val="000000"/>
              </a:solidFill>
              <a:latin typeface="宋体" charset="-122"/>
              <a:ea typeface="宋体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29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B2D95D57-CE55-47BE-9210-06BFDADB654D}" type="slidenum">
              <a:rPr lang="en-US" altLang="zh-CN" sz="1400" smtClean="0"/>
              <a:pPr/>
              <a:t>39</a:t>
            </a:fld>
            <a:endParaRPr lang="en-US" altLang="zh-CN" sz="1400" smtClean="0"/>
          </a:p>
        </p:txBody>
      </p:sp>
      <p:sp>
        <p:nvSpPr>
          <p:cNvPr id="40963" name="内容占位符 2"/>
          <p:cNvSpPr>
            <a:spLocks noGrp="1"/>
          </p:cNvSpPr>
          <p:nvPr>
            <p:ph idx="1"/>
          </p:nvPr>
        </p:nvSpPr>
        <p:spPr>
          <a:xfrm>
            <a:off x="457200" y="990600"/>
            <a:ext cx="8382000" cy="5105400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marL="273050" lvl="1" indent="0" algn="just">
              <a:lnSpc>
                <a:spcPct val="150000"/>
              </a:lnSpc>
              <a:buClr>
                <a:srgbClr val="3333CC"/>
              </a:buClr>
              <a:buFontTx/>
              <a:buNone/>
            </a:pP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彩色图像</a:t>
            </a:r>
            <a:r>
              <a:rPr lang="zh-CN" altLang="en-US" b="1" dirty="0" smtClean="0">
                <a:latin typeface="Times New Roman" pitchFamily="18" charset="0"/>
                <a:ea typeface="宋体" charset="-122"/>
              </a:rPr>
              <a:t>：图像的颜色被分解成三种主色“红、绿、蓝”</a:t>
            </a:r>
            <a:r>
              <a:rPr lang="en-US" altLang="zh-CN" b="1" dirty="0" smtClean="0">
                <a:latin typeface="Times New Roman" pitchFamily="18" charset="0"/>
                <a:ea typeface="宋体" charset="-122"/>
              </a:rPr>
              <a:t>(RGB</a:t>
            </a:r>
            <a:r>
              <a:rPr lang="en-US" altLang="zh-CN" b="1" dirty="0">
                <a:latin typeface="Times New Roman" pitchFamily="18" charset="0"/>
                <a:ea typeface="宋体" charset="-122"/>
              </a:rPr>
              <a:t>)</a:t>
            </a:r>
            <a:r>
              <a:rPr lang="zh-CN" altLang="en-US" b="1" dirty="0" smtClean="0">
                <a:latin typeface="Times New Roman" pitchFamily="18" charset="0"/>
                <a:ea typeface="宋体" charset="-122"/>
              </a:rPr>
              <a:t>。每种颜色的强（深）度由二进制数来表示。</a:t>
            </a:r>
            <a:r>
              <a:rPr lang="en-US" altLang="zh-CN" b="1" dirty="0" smtClean="0">
                <a:latin typeface="Times New Roman" pitchFamily="18" charset="0"/>
                <a:ea typeface="宋体" charset="-122"/>
              </a:rPr>
              <a:t> </a:t>
            </a:r>
            <a:r>
              <a:rPr lang="zh-CN" altLang="en-US" b="1" dirty="0" smtClean="0">
                <a:latin typeface="Times New Roman" pitchFamily="18" charset="0"/>
                <a:ea typeface="宋体" charset="-122"/>
              </a:rPr>
              <a:t>二进制位数越多，表示的色彩越丰富。</a:t>
            </a:r>
            <a:endParaRPr lang="en-US" altLang="zh-CN" b="1" dirty="0" smtClean="0">
              <a:latin typeface="Times New Roman" pitchFamily="18" charset="0"/>
              <a:ea typeface="宋体" charset="-122"/>
            </a:endParaRPr>
          </a:p>
          <a:p>
            <a:pPr marL="273050" lvl="1" indent="0" algn="just">
              <a:lnSpc>
                <a:spcPct val="150000"/>
              </a:lnSpc>
              <a:buClr>
                <a:srgbClr val="3333CC"/>
              </a:buClr>
              <a:buFont typeface="Wingdings" pitchFamily="2" charset="2"/>
              <a:buChar char="Ø"/>
            </a:pPr>
            <a:r>
              <a:rPr lang="en-US" altLang="zh-CN" b="1" dirty="0" smtClean="0">
                <a:latin typeface="Times New Roman" pitchFamily="18" charset="0"/>
                <a:ea typeface="宋体" charset="-122"/>
              </a:rPr>
              <a:t>16</a:t>
            </a:r>
            <a:r>
              <a:rPr lang="zh-CN" altLang="en-US" b="1" dirty="0" smtClean="0">
                <a:latin typeface="Times New Roman" pitchFamily="18" charset="0"/>
                <a:ea typeface="宋体" charset="-122"/>
              </a:rPr>
              <a:t>位：增强彩色，</a:t>
            </a:r>
            <a:r>
              <a:rPr lang="en-US" altLang="zh-CN" b="1" dirty="0" smtClean="0">
                <a:latin typeface="Times New Roman" pitchFamily="18" charset="0"/>
                <a:ea typeface="宋体" charset="-122"/>
              </a:rPr>
              <a:t>RGB</a:t>
            </a:r>
            <a:r>
              <a:rPr lang="zh-CN" altLang="en-US" b="1" dirty="0" smtClean="0">
                <a:latin typeface="Times New Roman" pitchFamily="18" charset="0"/>
                <a:ea typeface="宋体" charset="-122"/>
              </a:rPr>
              <a:t>分别为</a:t>
            </a:r>
            <a:r>
              <a:rPr lang="en-US" altLang="zh-CN" b="1" dirty="0" smtClean="0">
                <a:latin typeface="Times New Roman" pitchFamily="18" charset="0"/>
                <a:ea typeface="宋体" charset="-122"/>
              </a:rPr>
              <a:t>5</a:t>
            </a:r>
            <a:r>
              <a:rPr lang="zh-CN" altLang="en-US" b="1" dirty="0" smtClean="0">
                <a:latin typeface="Times New Roman" pitchFamily="18" charset="0"/>
                <a:ea typeface="宋体" charset="-122"/>
              </a:rPr>
              <a:t>位数字，剩余一位表示透明度。</a:t>
            </a:r>
            <a:endParaRPr lang="en-US" altLang="zh-CN" b="1" dirty="0" smtClean="0">
              <a:latin typeface="Times New Roman" pitchFamily="18" charset="0"/>
              <a:ea typeface="宋体" charset="-122"/>
            </a:endParaRPr>
          </a:p>
          <a:p>
            <a:pPr marL="273050" lvl="1" indent="0" algn="just">
              <a:lnSpc>
                <a:spcPct val="150000"/>
              </a:lnSpc>
              <a:buClr>
                <a:srgbClr val="3333CC"/>
              </a:buClr>
              <a:buFont typeface="Wingdings" pitchFamily="2" charset="2"/>
              <a:buChar char="Ø"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24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位：真彩色</a:t>
            </a:r>
            <a:r>
              <a:rPr lang="zh-CN" altLang="en-US" b="1" dirty="0" smtClean="0">
                <a:latin typeface="Times New Roman" pitchFamily="18" charset="0"/>
                <a:ea typeface="宋体" charset="-122"/>
              </a:rPr>
              <a:t>，</a:t>
            </a:r>
            <a:r>
              <a:rPr lang="en-US" altLang="zh-CN" b="1" dirty="0" smtClean="0">
                <a:latin typeface="Times New Roman" pitchFamily="18" charset="0"/>
                <a:ea typeface="宋体" charset="-122"/>
              </a:rPr>
              <a:t>RGB</a:t>
            </a:r>
            <a:r>
              <a:rPr lang="zh-CN" altLang="en-US" b="1" dirty="0" smtClean="0">
                <a:latin typeface="Times New Roman" pitchFamily="18" charset="0"/>
                <a:ea typeface="宋体" charset="-122"/>
              </a:rPr>
              <a:t>分别为</a:t>
            </a:r>
            <a:r>
              <a:rPr lang="en-US" altLang="zh-CN" b="1" dirty="0" smtClean="0">
                <a:latin typeface="Times New Roman" pitchFamily="18" charset="0"/>
                <a:ea typeface="宋体" charset="-122"/>
              </a:rPr>
              <a:t>8</a:t>
            </a:r>
            <a:r>
              <a:rPr lang="zh-CN" altLang="en-US" b="1" dirty="0" smtClean="0">
                <a:latin typeface="Times New Roman" pitchFamily="18" charset="0"/>
                <a:ea typeface="宋体" charset="-122"/>
              </a:rPr>
              <a:t>位数字，可以表示</a:t>
            </a:r>
            <a:r>
              <a:rPr lang="en-US" altLang="zh-CN" b="1" dirty="0" smtClean="0">
                <a:latin typeface="Times New Roman" pitchFamily="18" charset="0"/>
                <a:ea typeface="宋体" charset="-122"/>
              </a:rPr>
              <a:t>1677</a:t>
            </a:r>
            <a:r>
              <a:rPr lang="zh-CN" altLang="en-US" b="1" dirty="0" smtClean="0">
                <a:latin typeface="Times New Roman" pitchFamily="18" charset="0"/>
                <a:ea typeface="宋体" charset="-122"/>
              </a:rPr>
              <a:t>万种颜色，比人眼能分辨的颜色多。</a:t>
            </a:r>
            <a:endParaRPr lang="zh-CN" altLang="en-US" dirty="0" smtClean="0">
              <a:latin typeface="Times New Roman" pitchFamily="18" charset="0"/>
              <a:ea typeface="宋体" charset="-122"/>
            </a:endParaRPr>
          </a:p>
        </p:txBody>
      </p:sp>
      <p:sp>
        <p:nvSpPr>
          <p:cNvPr id="40964" name="标题 1"/>
          <p:cNvSpPr txBox="1">
            <a:spLocks/>
          </p:cNvSpPr>
          <p:nvPr/>
        </p:nvSpPr>
        <p:spPr bwMode="auto">
          <a:xfrm>
            <a:off x="457200" y="22225"/>
            <a:ext cx="82296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3.2.5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图形和图像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5" name="圆角矩形 4">
            <a:extLst>
              <a:ext uri="{FF2B5EF4-FFF2-40B4-BE49-F238E27FC236}"/>
            </a:extLst>
          </p:cNvPr>
          <p:cNvSpPr/>
          <p:nvPr/>
        </p:nvSpPr>
        <p:spPr bwMode="auto">
          <a:xfrm>
            <a:off x="304800" y="762000"/>
            <a:ext cx="2590800" cy="457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颜色表示法</a:t>
            </a:r>
            <a:endParaRPr lang="zh-CN" altLang="en-US">
              <a:solidFill>
                <a:srgbClr val="000000"/>
              </a:solidFill>
              <a:latin typeface="宋体" charset="-122"/>
              <a:ea typeface="宋体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3.1</a:t>
            </a:r>
            <a:r>
              <a:rPr lang="en-US" altLang="zh-CN" b="0" smtClean="0">
                <a:latin typeface="宋体" charset="-122"/>
                <a:ea typeface="宋体" charset="-122"/>
                <a:cs typeface="Times New Roman" pitchFamily="18" charset="0"/>
              </a:rPr>
              <a:t> </a:t>
            </a:r>
            <a:r>
              <a:rPr lang="zh-CN" altLang="en-US" b="0" smtClean="0">
                <a:latin typeface="宋体" charset="-122"/>
                <a:ea typeface="宋体" charset="-122"/>
                <a:cs typeface="Times New Roman" pitchFamily="18" charset="0"/>
              </a:rPr>
              <a:t>文件与计算机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2438400"/>
            <a:ext cx="8077200" cy="3581400"/>
          </a:xfrm>
          <a:ln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pPr marL="0" indent="0" eaLnBrk="1" hangingPunct="1">
              <a:lnSpc>
                <a:spcPct val="150000"/>
              </a:lnSpc>
              <a:buFontTx/>
              <a:buNone/>
            </a:pPr>
            <a:r>
              <a:rPr lang="zh-CN" altLang="en-US" sz="2400" dirty="0" smtClean="0">
                <a:latin typeface="宋体" charset="-122"/>
                <a:ea typeface="宋体" charset="-122"/>
              </a:rPr>
              <a:t>主要文件类别和格式：</a:t>
            </a:r>
          </a:p>
          <a:p>
            <a:pPr lvl="2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 smtClean="0">
                <a:solidFill>
                  <a:srgbClr val="3333FF"/>
                </a:solidFill>
                <a:latin typeface="宋体" charset="-122"/>
                <a:ea typeface="宋体" charset="-122"/>
              </a:rPr>
              <a:t>数字</a:t>
            </a:r>
          </a:p>
          <a:p>
            <a:pPr lvl="2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 smtClean="0">
                <a:solidFill>
                  <a:srgbClr val="3333FF"/>
                </a:solidFill>
                <a:latin typeface="宋体" charset="-122"/>
                <a:ea typeface="宋体" charset="-122"/>
              </a:rPr>
              <a:t>文本  </a:t>
            </a:r>
            <a:r>
              <a:rPr lang="en-US" altLang="zh-CN" sz="2000" dirty="0" smtClean="0">
                <a:solidFill>
                  <a:srgbClr val="3333FF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.TXT</a:t>
            </a:r>
            <a:endParaRPr lang="zh-CN" altLang="en-US" sz="2000" dirty="0" smtClean="0">
              <a:solidFill>
                <a:srgbClr val="3333FF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2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 smtClean="0">
                <a:solidFill>
                  <a:srgbClr val="3333FF"/>
                </a:solidFill>
                <a:latin typeface="宋体" charset="-122"/>
                <a:ea typeface="宋体" charset="-122"/>
              </a:rPr>
              <a:t>音频  </a:t>
            </a:r>
            <a:r>
              <a:rPr lang="en-US" altLang="zh-CN" sz="2000" dirty="0" smtClean="0">
                <a:solidFill>
                  <a:srgbClr val="3333FF"/>
                </a:solidFill>
                <a:latin typeface="Times New Roman" pitchFamily="18" charset="0"/>
                <a:ea typeface="宋体" charset="-122"/>
              </a:rPr>
              <a:t>.MP3</a:t>
            </a:r>
            <a:endParaRPr lang="zh-CN" altLang="en-US" sz="2000" dirty="0" smtClean="0">
              <a:solidFill>
                <a:srgbClr val="3333FF"/>
              </a:solidFill>
              <a:latin typeface="Times New Roman" pitchFamily="18" charset="0"/>
              <a:ea typeface="宋体" charset="-122"/>
            </a:endParaRPr>
          </a:p>
          <a:p>
            <a:pPr lvl="2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 smtClean="0">
                <a:solidFill>
                  <a:srgbClr val="3333FF"/>
                </a:solidFill>
                <a:latin typeface="宋体" charset="-122"/>
                <a:ea typeface="宋体" charset="-122"/>
              </a:rPr>
              <a:t>图形和图像  </a:t>
            </a:r>
            <a:r>
              <a:rPr lang="en-US" altLang="zh-CN" sz="2000" dirty="0" smtClean="0">
                <a:solidFill>
                  <a:srgbClr val="3333FF"/>
                </a:solidFill>
                <a:latin typeface="Times New Roman" pitchFamily="18" charset="0"/>
                <a:ea typeface="宋体" charset="-122"/>
              </a:rPr>
              <a:t>.JPEG</a:t>
            </a:r>
            <a:endParaRPr lang="zh-CN" altLang="en-US" sz="2000" dirty="0" smtClean="0">
              <a:solidFill>
                <a:srgbClr val="3333FF"/>
              </a:solidFill>
              <a:latin typeface="Times New Roman" pitchFamily="18" charset="0"/>
              <a:ea typeface="宋体" charset="-122"/>
            </a:endParaRPr>
          </a:p>
          <a:p>
            <a:pPr lvl="2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 smtClean="0">
                <a:solidFill>
                  <a:srgbClr val="3333FF"/>
                </a:solidFill>
                <a:latin typeface="宋体" charset="-122"/>
                <a:ea typeface="宋体" charset="-122"/>
              </a:rPr>
              <a:t>视频  </a:t>
            </a:r>
            <a:r>
              <a:rPr lang="en-US" altLang="zh-CN" sz="2000" dirty="0" smtClean="0">
                <a:solidFill>
                  <a:srgbClr val="3333FF"/>
                </a:solidFill>
                <a:latin typeface="Times New Roman" pitchFamily="18" charset="0"/>
                <a:ea typeface="宋体" charset="-122"/>
              </a:rPr>
              <a:t>.MP4</a:t>
            </a:r>
            <a:endParaRPr lang="zh-CN" altLang="en-US" sz="2000" dirty="0" smtClean="0">
              <a:solidFill>
                <a:srgbClr val="3333FF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6148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83573B0E-1EE0-4D20-90F3-47C9AE9B1E9C}" type="slidenum">
              <a:rPr lang="en-US" altLang="zh-CN" sz="1400" smtClean="0">
                <a:latin typeface="宋体" charset="-122"/>
                <a:ea typeface="宋体" charset="-122"/>
              </a:rPr>
              <a:pPr/>
              <a:t>4</a:t>
            </a:fld>
            <a:endParaRPr lang="en-US" altLang="zh-CN" sz="1400" smtClean="0">
              <a:latin typeface="宋体" charset="-122"/>
              <a:ea typeface="宋体" charset="-122"/>
            </a:endParaRPr>
          </a:p>
        </p:txBody>
      </p:sp>
      <p:pic>
        <p:nvPicPr>
          <p:cNvPr id="614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1003300"/>
            <a:ext cx="1498600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圆角矩形标注 1">
            <a:extLst>
              <a:ext uri="{FF2B5EF4-FFF2-40B4-BE49-F238E27FC236}"/>
            </a:extLst>
          </p:cNvPr>
          <p:cNvSpPr/>
          <p:nvPr/>
        </p:nvSpPr>
        <p:spPr bwMode="auto">
          <a:xfrm>
            <a:off x="2438400" y="1287463"/>
            <a:ext cx="5562600" cy="801687"/>
          </a:xfrm>
          <a:prstGeom prst="wedgeRoundRectCallout">
            <a:avLst>
              <a:gd name="adj1" fmla="val -56266"/>
              <a:gd name="adj2" fmla="val -28404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i="1" dirty="0">
                <a:solidFill>
                  <a:srgbClr val="000000"/>
                </a:solidFill>
                <a:latin typeface="Times New Roman" pitchFamily="18" charset="0"/>
                <a:ea typeface="ＭＳ Ｐゴシック" charset="0"/>
                <a:cs typeface="Times New Roman" pitchFamily="18" charset="0"/>
              </a:rPr>
              <a:t>What type and format files data?</a:t>
            </a:r>
            <a:endParaRPr lang="zh-CN" altLang="en-US" i="1" dirty="0">
              <a:solidFill>
                <a:srgbClr val="000000"/>
              </a:solidFill>
              <a:latin typeface="Times New Roman" pitchFamily="18" charset="0"/>
              <a:ea typeface="ＭＳ Ｐゴシック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465DB9-3EC5-4295-92AA-D3C7B92F0AFF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pic>
        <p:nvPicPr>
          <p:cNvPr id="5" name="Picture 4" descr="17606_02_0034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1547813"/>
            <a:ext cx="41148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1979613" y="5462588"/>
            <a:ext cx="5164137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 eaLnBrk="1" hangingPunct="1">
              <a:defRPr/>
            </a:pPr>
            <a:r>
              <a:rPr lang="zh-CN" altLang="en-US">
                <a:latin typeface="宋体" charset="-122"/>
                <a:ea typeface="宋体" charset="-122"/>
              </a:rPr>
              <a:t>一些真彩色</a:t>
            </a:r>
            <a:r>
              <a:rPr lang="en-US" altLang="zh-CN">
                <a:latin typeface="Times New Roman" pitchFamily="18" charset="0"/>
                <a:ea typeface="宋体" charset="-122"/>
                <a:cs typeface="Times New Roman" pitchFamily="18" charset="0"/>
              </a:rPr>
              <a:t>RGB</a:t>
            </a:r>
            <a:r>
              <a:rPr lang="zh-CN" altLang="en-US">
                <a:latin typeface="宋体" charset="-122"/>
                <a:ea typeface="宋体" charset="-122"/>
              </a:rPr>
              <a:t>值及其代表的颜色</a:t>
            </a:r>
            <a:endParaRPr lang="en-US" altLang="zh-CN">
              <a:latin typeface="宋体" charset="-122"/>
              <a:ea typeface="宋体" charset="-122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 bwMode="auto">
          <a:xfrm>
            <a:off x="457200" y="228600"/>
            <a:ext cx="82296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3.2.5</a:t>
            </a:r>
            <a:r>
              <a:rPr lang="zh-CN" altLang="en-US" sz="3600" dirty="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 dirty="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 dirty="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图形和图像</a:t>
            </a:r>
            <a:endParaRPr lang="zh-CN" altLang="en-US" sz="3600" dirty="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8" name="圆角矩形 7">
            <a:extLst>
              <a:ext uri="{FF2B5EF4-FFF2-40B4-BE49-F238E27FC236}"/>
            </a:extLst>
          </p:cNvPr>
          <p:cNvSpPr/>
          <p:nvPr/>
        </p:nvSpPr>
        <p:spPr bwMode="auto">
          <a:xfrm>
            <a:off x="304800" y="1042988"/>
            <a:ext cx="2590800" cy="457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颜色表示法</a:t>
            </a:r>
            <a:endParaRPr lang="zh-CN" altLang="en-US">
              <a:solidFill>
                <a:srgbClr val="000000"/>
              </a:solidFill>
              <a:latin typeface="宋体" charset="-122"/>
              <a:ea typeface="宋体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57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465DB9-3EC5-4295-92AA-D3C7B92F0AFF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485099"/>
              </p:ext>
            </p:extLst>
          </p:nvPr>
        </p:nvGraphicFramePr>
        <p:xfrm>
          <a:off x="2362200" y="914400"/>
          <a:ext cx="19812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/>
                <a:gridCol w="495300"/>
                <a:gridCol w="495300"/>
                <a:gridCol w="495300"/>
              </a:tblGrid>
              <a:tr h="3937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587294"/>
              </p:ext>
            </p:extLst>
          </p:nvPr>
        </p:nvGraphicFramePr>
        <p:xfrm>
          <a:off x="990600" y="2667000"/>
          <a:ext cx="1981200" cy="393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/>
                <a:gridCol w="495300"/>
                <a:gridCol w="495300"/>
                <a:gridCol w="495300"/>
              </a:tblGrid>
              <a:tr h="3937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386282"/>
              </p:ext>
            </p:extLst>
          </p:nvPr>
        </p:nvGraphicFramePr>
        <p:xfrm>
          <a:off x="2971800" y="2667000"/>
          <a:ext cx="1981200" cy="393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/>
                <a:gridCol w="495300"/>
                <a:gridCol w="495300"/>
                <a:gridCol w="495300"/>
              </a:tblGrid>
              <a:tr h="3937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112278"/>
              </p:ext>
            </p:extLst>
          </p:nvPr>
        </p:nvGraphicFramePr>
        <p:xfrm>
          <a:off x="4953000" y="2667000"/>
          <a:ext cx="1981200" cy="393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/>
                <a:gridCol w="495300"/>
                <a:gridCol w="495300"/>
                <a:gridCol w="495300"/>
              </a:tblGrid>
              <a:tr h="3937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120005"/>
              </p:ext>
            </p:extLst>
          </p:nvPr>
        </p:nvGraphicFramePr>
        <p:xfrm>
          <a:off x="6934200" y="2667000"/>
          <a:ext cx="1981200" cy="393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/>
                <a:gridCol w="495300"/>
                <a:gridCol w="495300"/>
                <a:gridCol w="495300"/>
              </a:tblGrid>
              <a:tr h="3937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098072"/>
              </p:ext>
            </p:extLst>
          </p:nvPr>
        </p:nvGraphicFramePr>
        <p:xfrm>
          <a:off x="2362200" y="914400"/>
          <a:ext cx="19812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/>
                <a:gridCol w="495300"/>
                <a:gridCol w="495300"/>
                <a:gridCol w="495300"/>
              </a:tblGrid>
              <a:tr h="3937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218595"/>
              </p:ext>
            </p:extLst>
          </p:nvPr>
        </p:nvGraphicFramePr>
        <p:xfrm>
          <a:off x="457200" y="3581400"/>
          <a:ext cx="841248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146"/>
                <a:gridCol w="757883"/>
                <a:gridCol w="682092"/>
                <a:gridCol w="640079"/>
                <a:gridCol w="762001"/>
                <a:gridCol w="701040"/>
                <a:gridCol w="594359"/>
                <a:gridCol w="807721"/>
                <a:gridCol w="701040"/>
                <a:gridCol w="624839"/>
                <a:gridCol w="777241"/>
                <a:gridCol w="7010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255</a:t>
                      </a:r>
                    </a:p>
                    <a:p>
                      <a:pPr algn="ctr"/>
                      <a:r>
                        <a:rPr lang="en-US" altLang="zh-CN" sz="12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(RED)</a:t>
                      </a:r>
                      <a:endParaRPr lang="zh-CN" altLang="en-US" sz="12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255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(GREEN)</a:t>
                      </a:r>
                      <a:endParaRPr kumimoji="0" lang="zh-CN" altLang="en-US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255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(BLUE)</a:t>
                      </a:r>
                      <a:endParaRPr kumimoji="0" lang="zh-CN" altLang="en-US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255</a:t>
                      </a:r>
                    </a:p>
                    <a:p>
                      <a:pPr algn="ctr"/>
                      <a:r>
                        <a:rPr lang="en-US" altLang="zh-CN" sz="12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(RED)</a:t>
                      </a:r>
                      <a:endParaRPr lang="zh-CN" altLang="en-US" sz="12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255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(GREEN)</a:t>
                      </a:r>
                      <a:endParaRPr kumimoji="0" lang="zh-CN" altLang="en-US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(BLUE)</a:t>
                      </a:r>
                      <a:endParaRPr kumimoji="0" lang="zh-CN" altLang="en-US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altLang="zh-CN" sz="12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(RED)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(GREEN)</a:t>
                      </a:r>
                      <a:endParaRPr kumimoji="0" lang="zh-CN" altLang="en-US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(BLUE)</a:t>
                      </a:r>
                      <a:endParaRPr kumimoji="0" lang="zh-CN" altLang="en-US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255</a:t>
                      </a:r>
                    </a:p>
                    <a:p>
                      <a:pPr algn="ctr"/>
                      <a:r>
                        <a:rPr lang="en-US" altLang="zh-CN" sz="12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(RED)</a:t>
                      </a:r>
                      <a:endParaRPr lang="zh-CN" altLang="en-US" sz="12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255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(GREEN)</a:t>
                      </a:r>
                      <a:endParaRPr kumimoji="0" lang="zh-CN" altLang="en-US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(BLUE)</a:t>
                      </a:r>
                      <a:endParaRPr kumimoji="0" lang="zh-CN" altLang="en-US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 bwMode="auto">
          <a:xfrm>
            <a:off x="990600" y="6019800"/>
            <a:ext cx="8153400" cy="8382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4" name="直接连接符 13"/>
          <p:cNvCxnSpPr/>
          <p:nvPr/>
        </p:nvCxnSpPr>
        <p:spPr bwMode="auto">
          <a:xfrm flipH="1">
            <a:off x="457200" y="2667000"/>
            <a:ext cx="533400" cy="914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/>
        </p:nvCxnSpPr>
        <p:spPr bwMode="auto">
          <a:xfrm flipH="1">
            <a:off x="723900" y="3086100"/>
            <a:ext cx="266700" cy="4953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/>
        </p:nvCxnSpPr>
        <p:spPr bwMode="auto">
          <a:xfrm>
            <a:off x="2971800" y="2667000"/>
            <a:ext cx="5867400" cy="914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/>
        </p:nvCxnSpPr>
        <p:spPr bwMode="auto">
          <a:xfrm>
            <a:off x="2971800" y="3086100"/>
            <a:ext cx="4419600" cy="4953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矩形 25"/>
          <p:cNvSpPr/>
          <p:nvPr/>
        </p:nvSpPr>
        <p:spPr bwMode="auto">
          <a:xfrm>
            <a:off x="582386" y="4114800"/>
            <a:ext cx="381000" cy="381000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1295400" y="4114800"/>
            <a:ext cx="3810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2057400" y="4114800"/>
            <a:ext cx="381000" cy="381000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2639786" y="4114800"/>
            <a:ext cx="381000" cy="381000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3352800" y="4114800"/>
            <a:ext cx="3810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4114800" y="4114800"/>
            <a:ext cx="381000" cy="381000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4773386" y="4114800"/>
            <a:ext cx="381000" cy="381000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5486400" y="4114800"/>
            <a:ext cx="3810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6248400" y="4114800"/>
            <a:ext cx="381000" cy="381000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6934200" y="4114800"/>
            <a:ext cx="381000" cy="381000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7647214" y="4114800"/>
            <a:ext cx="381000" cy="381000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8409214" y="4114800"/>
            <a:ext cx="381000" cy="381000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45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1A7C32A1-3B0D-47CC-8A38-9033723F5734}" type="slidenum">
              <a:rPr lang="en-US" altLang="zh-CN" sz="1400" smtClean="0"/>
              <a:pPr/>
              <a:t>42</a:t>
            </a:fld>
            <a:endParaRPr lang="en-US" altLang="zh-CN" sz="1400" smtClean="0"/>
          </a:p>
        </p:txBody>
      </p:sp>
      <p:sp>
        <p:nvSpPr>
          <p:cNvPr id="41987" name="标题 1"/>
          <p:cNvSpPr txBox="1">
            <a:spLocks/>
          </p:cNvSpPr>
          <p:nvPr/>
        </p:nvSpPr>
        <p:spPr bwMode="auto">
          <a:xfrm>
            <a:off x="457200" y="22225"/>
            <a:ext cx="82296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3.2.5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图形和图像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6" name="圆角矩形 5">
            <a:extLst>
              <a:ext uri="{FF2B5EF4-FFF2-40B4-BE49-F238E27FC236}"/>
            </a:extLst>
          </p:cNvPr>
          <p:cNvSpPr/>
          <p:nvPr/>
        </p:nvSpPr>
        <p:spPr bwMode="auto">
          <a:xfrm>
            <a:off x="304800" y="914400"/>
            <a:ext cx="2819400" cy="457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数字化图形和图像</a:t>
            </a:r>
            <a:endParaRPr lang="zh-CN" altLang="en-US">
              <a:solidFill>
                <a:srgbClr val="000000"/>
              </a:solidFill>
              <a:latin typeface="宋体" charset="-122"/>
              <a:ea typeface="宋体" charset="-122"/>
              <a:cs typeface="Times New Roman" pitchFamily="18" charset="0"/>
            </a:endParaRPr>
          </a:p>
        </p:txBody>
      </p:sp>
      <p:sp>
        <p:nvSpPr>
          <p:cNvPr id="41989" name="Rectangle 3"/>
          <p:cNvSpPr txBox="1">
            <a:spLocks noChangeArrowheads="1"/>
          </p:cNvSpPr>
          <p:nvPr/>
        </p:nvSpPr>
        <p:spPr bwMode="auto">
          <a:xfrm>
            <a:off x="381000" y="1524000"/>
            <a:ext cx="8523288" cy="434340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zh-CN" altLang="en-US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数字化图片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：将图片表示成像素的点集。</a:t>
            </a:r>
            <a:endParaRPr lang="en-US" altLang="zh-CN" dirty="0">
              <a:latin typeface="Times New Roman" pitchFamily="18" charset="0"/>
              <a:ea typeface="宋体" pitchFamily="2" charset="-122"/>
            </a:endParaRP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</a:pP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每个像素由一种颜色构成。</a:t>
            </a: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zh-CN" altLang="en-US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分辨率：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表示一幅图片使用的像素数量。</a:t>
            </a:r>
            <a:endParaRPr lang="en-US" altLang="zh-CN" dirty="0">
              <a:latin typeface="Times New Roman" pitchFamily="18" charset="0"/>
              <a:ea typeface="宋体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zh-CN" altLang="en-US" dirty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光栅图形格式：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用像素存储图像信息的方法。</a:t>
            </a:r>
            <a:endParaRPr lang="en-US" altLang="zh-CN" dirty="0">
              <a:latin typeface="Times New Roman" pitchFamily="18" charset="0"/>
              <a:ea typeface="宋体" pitchFamily="2" charset="-122"/>
            </a:endParaRP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</a:pP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流行的几种格式：位图（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BMP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）、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GIF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、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JPEG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和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PNG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。</a:t>
            </a:r>
            <a:endParaRPr lang="en-US" altLang="zh-CN" dirty="0">
              <a:latin typeface="Times New Roman" pitchFamily="18" charset="0"/>
              <a:ea typeface="宋体" pitchFamily="2" charset="-122"/>
            </a:endParaRP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</a:pP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主要区别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: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表示的颜色丰富程度不同、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压缩技术不同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灯片编号占位符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C2616A75-837E-432E-B36F-B9050A5E986D}" type="slidenum">
              <a:rPr lang="en-US" altLang="zh-CN" sz="1400" smtClean="0"/>
              <a:pPr/>
              <a:t>43</a:t>
            </a:fld>
            <a:endParaRPr lang="en-US" altLang="zh-CN" sz="1400" smtClean="0"/>
          </a:p>
        </p:txBody>
      </p:sp>
      <p:sp>
        <p:nvSpPr>
          <p:cNvPr id="43011" name="标题 1"/>
          <p:cNvSpPr txBox="1">
            <a:spLocks/>
          </p:cNvSpPr>
          <p:nvPr/>
        </p:nvSpPr>
        <p:spPr bwMode="auto">
          <a:xfrm>
            <a:off x="457200" y="22225"/>
            <a:ext cx="82296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3.2.5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图形和图像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  <p:pic>
        <p:nvPicPr>
          <p:cNvPr id="43012" name="Picture 2" descr="c03f12a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1462088"/>
            <a:ext cx="4652962" cy="333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 Box 4"/>
          <p:cNvSpPr txBox="1">
            <a:spLocks noChangeArrowheads="1"/>
          </p:cNvSpPr>
          <p:nvPr/>
        </p:nvSpPr>
        <p:spPr bwMode="auto">
          <a:xfrm>
            <a:off x="1295400" y="5562600"/>
            <a:ext cx="7010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zh-CN">
                <a:latin typeface="宋体" charset="-122"/>
                <a:ea typeface="宋体" charset="-122"/>
              </a:rPr>
              <a:t>   </a:t>
            </a:r>
            <a:r>
              <a:rPr lang="zh-CN" altLang="en-US">
                <a:latin typeface="宋体" charset="-122"/>
                <a:ea typeface="宋体" charset="-122"/>
              </a:rPr>
              <a:t>一张数字化图片由很多像素点构成</a:t>
            </a:r>
            <a:endParaRPr lang="en-US" altLang="zh-CN">
              <a:latin typeface="宋体" charset="-122"/>
              <a:ea typeface="宋体" charset="-122"/>
            </a:endParaRPr>
          </a:p>
        </p:txBody>
      </p:sp>
      <p:pic>
        <p:nvPicPr>
          <p:cNvPr id="43014" name="Picture 2" descr="c03f12b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29820" r="14893" b="4041"/>
          <a:stretch>
            <a:fillRect/>
          </a:stretch>
        </p:blipFill>
        <p:spPr bwMode="auto">
          <a:xfrm>
            <a:off x="5059363" y="2035175"/>
            <a:ext cx="3246437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圆角矩形 9">
            <a:extLst>
              <a:ext uri="{FF2B5EF4-FFF2-40B4-BE49-F238E27FC236}"/>
            </a:extLst>
          </p:cNvPr>
          <p:cNvSpPr/>
          <p:nvPr/>
        </p:nvSpPr>
        <p:spPr bwMode="auto">
          <a:xfrm>
            <a:off x="304800" y="914400"/>
            <a:ext cx="2819400" cy="457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数字化图形和图像</a:t>
            </a:r>
            <a:endParaRPr lang="zh-CN" altLang="en-US">
              <a:solidFill>
                <a:srgbClr val="000000"/>
              </a:solidFill>
              <a:latin typeface="宋体" charset="-122"/>
              <a:ea typeface="宋体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1D32CD6E-0845-4DB4-9722-26983A06241D}" type="slidenum">
              <a:rPr lang="en-US" altLang="zh-CN" sz="1400" smtClean="0"/>
              <a:pPr/>
              <a:t>44</a:t>
            </a:fld>
            <a:endParaRPr lang="en-US" altLang="zh-CN" sz="1400" smtClean="0"/>
          </a:p>
        </p:txBody>
      </p:sp>
      <p:sp>
        <p:nvSpPr>
          <p:cNvPr id="44035" name="标题 1"/>
          <p:cNvSpPr txBox="1">
            <a:spLocks/>
          </p:cNvSpPr>
          <p:nvPr/>
        </p:nvSpPr>
        <p:spPr bwMode="auto">
          <a:xfrm>
            <a:off x="457200" y="22225"/>
            <a:ext cx="82296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3.2.5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图形和图像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7" name="圆角矩形 6">
            <a:extLst>
              <a:ext uri="{FF2B5EF4-FFF2-40B4-BE49-F238E27FC236}"/>
            </a:extLst>
          </p:cNvPr>
          <p:cNvSpPr/>
          <p:nvPr/>
        </p:nvSpPr>
        <p:spPr bwMode="auto">
          <a:xfrm>
            <a:off x="304800" y="914400"/>
            <a:ext cx="2819400" cy="457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矢量表示法</a:t>
            </a:r>
            <a:endParaRPr lang="zh-CN" altLang="en-US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20713" y="1447800"/>
            <a:ext cx="8142287" cy="464820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800">
                <a:solidFill>
                  <a:srgbClr val="0000FF"/>
                </a:solidFill>
                <a:latin typeface="Songti SC" pitchFamily="2" charset="-122"/>
                <a:ea typeface="Songti SC" pitchFamily="2" charset="-122"/>
              </a:rPr>
              <a:t>矢量图形：</a:t>
            </a:r>
            <a:r>
              <a:rPr lang="zh-CN" altLang="en-US" sz="2800">
                <a:latin typeface="Songti SC" pitchFamily="2" charset="-122"/>
                <a:ea typeface="Songti SC" pitchFamily="2" charset="-122"/>
              </a:rPr>
              <a:t>用线条和几何形状描述图像，是一系列描述线条方向、宽度和颜色的指令。</a:t>
            </a:r>
            <a:endParaRPr lang="en-US" altLang="zh-CN" sz="2800">
              <a:latin typeface="Songti SC" pitchFamily="2" charset="-122"/>
              <a:ea typeface="Songti SC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800">
                <a:latin typeface="Songti SC" pitchFamily="2" charset="-122"/>
                <a:ea typeface="Songti SC" pitchFamily="2" charset="-122"/>
              </a:rPr>
              <a:t>优点：</a:t>
            </a:r>
            <a:endParaRPr lang="en-US" altLang="zh-CN" sz="2800">
              <a:latin typeface="Songti SC" pitchFamily="2" charset="-122"/>
              <a:ea typeface="Songti SC" pitchFamily="2" charset="-122"/>
            </a:endParaRP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</a:pPr>
            <a:r>
              <a:rPr lang="zh-CN" altLang="en-US" sz="2800">
                <a:latin typeface="Songti SC" pitchFamily="2" charset="-122"/>
                <a:ea typeface="Songti SC" pitchFamily="2" charset="-122"/>
              </a:rPr>
              <a:t>文件大小往往较小，因为不需要描述所有像素</a:t>
            </a:r>
            <a:endParaRPr lang="en-US" altLang="zh-CN" sz="2800">
              <a:latin typeface="Songti SC" pitchFamily="2" charset="-122"/>
              <a:ea typeface="Songti SC" pitchFamily="2" charset="-122"/>
            </a:endParaRP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</a:pPr>
            <a:r>
              <a:rPr lang="zh-CN" altLang="en-US" sz="2800">
                <a:latin typeface="Songti SC" pitchFamily="2" charset="-122"/>
                <a:ea typeface="Songti SC" pitchFamily="2" charset="-122"/>
              </a:rPr>
              <a:t>可以根据需要通过数学计算动态调整大小</a:t>
            </a:r>
            <a:endParaRPr lang="en-US" altLang="zh-CN" sz="2800">
              <a:latin typeface="Songti SC" pitchFamily="2" charset="-122"/>
              <a:ea typeface="Songti SC" pitchFamily="2" charset="-122"/>
            </a:endParaRP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800">
                <a:latin typeface="Songti SC" pitchFamily="2" charset="-122"/>
                <a:ea typeface="Songti SC" pitchFamily="2" charset="-122"/>
              </a:rPr>
              <a:t>局限：不适合表示真实世界的图像。</a:t>
            </a:r>
            <a:endParaRPr lang="en-US" altLang="zh-CN" sz="2800">
              <a:latin typeface="Songti SC" pitchFamily="2" charset="-122"/>
              <a:ea typeface="Songti SC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zh-CN" sz="280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6DAC4B37-498D-45EC-AC84-1C65DD259E13}" type="slidenum">
              <a:rPr lang="en-US" altLang="zh-CN" sz="1400" smtClean="0"/>
              <a:pPr/>
              <a:t>45</a:t>
            </a:fld>
            <a:endParaRPr lang="en-US" altLang="zh-CN" sz="1400" smtClean="0"/>
          </a:p>
        </p:txBody>
      </p:sp>
      <p:sp>
        <p:nvSpPr>
          <p:cNvPr id="45059" name="标题 1"/>
          <p:cNvSpPr txBox="1">
            <a:spLocks/>
          </p:cNvSpPr>
          <p:nvPr/>
        </p:nvSpPr>
        <p:spPr bwMode="auto">
          <a:xfrm>
            <a:off x="457200" y="22225"/>
            <a:ext cx="82296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3.2.6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视频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45060" name="Rectangle 3"/>
          <p:cNvSpPr txBox="1">
            <a:spLocks noChangeArrowheads="1"/>
          </p:cNvSpPr>
          <p:nvPr/>
        </p:nvSpPr>
        <p:spPr bwMode="auto">
          <a:xfrm>
            <a:off x="381000" y="1143000"/>
            <a:ext cx="8458200" cy="487680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</a:pPr>
            <a:r>
              <a:rPr lang="zh-CN" altLang="en-US" sz="2800" dirty="0">
                <a:solidFill>
                  <a:srgbClr val="0000FF"/>
                </a:solidFill>
                <a:latin typeface="Songti SC" pitchFamily="2" charset="-122"/>
                <a:ea typeface="Songti SC" pitchFamily="2" charset="-122"/>
              </a:rPr>
              <a:t>视频</a:t>
            </a:r>
            <a:r>
              <a:rPr lang="zh-CN" altLang="en-US" sz="2800" dirty="0">
                <a:latin typeface="Songti SC" pitchFamily="2" charset="-122"/>
                <a:ea typeface="Songti SC" pitchFamily="2" charset="-122"/>
              </a:rPr>
              <a:t>：图像（</a:t>
            </a:r>
            <a:r>
              <a:rPr lang="zh-CN" altLang="en-US" sz="2800" dirty="0">
                <a:solidFill>
                  <a:srgbClr val="C00000"/>
                </a:solidFill>
                <a:latin typeface="Songti SC" pitchFamily="2" charset="-122"/>
                <a:ea typeface="Songti SC" pitchFamily="2" charset="-122"/>
              </a:rPr>
              <a:t>帧</a:t>
            </a:r>
            <a:r>
              <a:rPr lang="zh-CN" altLang="en-US" sz="2800" dirty="0">
                <a:latin typeface="Songti SC" pitchFamily="2" charset="-122"/>
                <a:ea typeface="Songti SC" pitchFamily="2" charset="-122"/>
              </a:rPr>
              <a:t>）随时间变化的一系列</a:t>
            </a:r>
            <a:r>
              <a:rPr lang="zh-CN" altLang="en-US" sz="2800" dirty="0" smtClean="0">
                <a:latin typeface="Songti SC" pitchFamily="2" charset="-122"/>
                <a:ea typeface="Songti SC" pitchFamily="2" charset="-122"/>
              </a:rPr>
              <a:t>表示</a:t>
            </a:r>
            <a:r>
              <a:rPr lang="zh-CN" altLang="en-US" sz="2800" dirty="0">
                <a:latin typeface="Songti SC" pitchFamily="2" charset="-122"/>
                <a:ea typeface="Songti SC" pitchFamily="2" charset="-122"/>
              </a:rPr>
              <a:t>。</a:t>
            </a:r>
            <a:endParaRPr lang="en-US" altLang="zh-CN" sz="2800" dirty="0">
              <a:latin typeface="Songti SC" pitchFamily="2" charset="-122"/>
              <a:ea typeface="Songti SC" pitchFamily="2" charset="-122"/>
            </a:endParaRPr>
          </a:p>
          <a:p>
            <a:pPr lvl="1">
              <a:lnSpc>
                <a:spcPct val="150000"/>
              </a:lnSpc>
              <a:spcBef>
                <a:spcPct val="20000"/>
              </a:spcBef>
              <a:buClr>
                <a:srgbClr val="3333CC"/>
              </a:buClr>
              <a:buFont typeface="Wingdings" pitchFamily="2" charset="2"/>
              <a:buChar char="Ø"/>
            </a:pPr>
            <a:r>
              <a:rPr lang="zh-CN" altLang="en-US" sz="2800" dirty="0">
                <a:latin typeface="Songti SC" pitchFamily="2" charset="-122"/>
                <a:ea typeface="Songti SC" pitchFamily="2" charset="-122"/>
              </a:rPr>
              <a:t> 先表示静态图像，再将其组合起来。</a:t>
            </a:r>
            <a:endParaRPr lang="en-US" altLang="zh-CN" sz="2800" dirty="0">
              <a:latin typeface="Songti SC" pitchFamily="2" charset="-122"/>
              <a:ea typeface="Songti SC" pitchFamily="2" charset="-122"/>
            </a:endParaRPr>
          </a:p>
          <a:p>
            <a:pPr lvl="1">
              <a:lnSpc>
                <a:spcPct val="150000"/>
              </a:lnSpc>
              <a:spcBef>
                <a:spcPct val="20000"/>
              </a:spcBef>
              <a:buClr>
                <a:srgbClr val="3333CC"/>
              </a:buClr>
              <a:buFont typeface="Wingdings" pitchFamily="2" charset="2"/>
              <a:buChar char="Ø"/>
            </a:pPr>
            <a:r>
              <a:rPr lang="zh-CN" altLang="en-US" sz="2800" dirty="0">
                <a:latin typeface="Songti SC" pitchFamily="2" charset="-122"/>
                <a:ea typeface="Songti SC" pitchFamily="2" charset="-122"/>
              </a:rPr>
              <a:t> 一般需要</a:t>
            </a:r>
            <a:r>
              <a:rPr lang="zh-CN" altLang="en-US" sz="2800" dirty="0">
                <a:solidFill>
                  <a:srgbClr val="C00000"/>
                </a:solidFill>
                <a:latin typeface="Songti SC" pitchFamily="2" charset="-122"/>
                <a:ea typeface="Songti SC" pitchFamily="2" charset="-122"/>
              </a:rPr>
              <a:t>压缩存储</a:t>
            </a:r>
            <a:r>
              <a:rPr lang="zh-CN" altLang="en-US" sz="2800" dirty="0">
                <a:latin typeface="Songti SC" pitchFamily="2" charset="-122"/>
                <a:ea typeface="Songti SC" pitchFamily="2" charset="-122"/>
              </a:rPr>
              <a:t>。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800" dirty="0">
                <a:solidFill>
                  <a:srgbClr val="0000FF"/>
                </a:solidFill>
                <a:latin typeface="Songti SC" pitchFamily="2" charset="-122"/>
                <a:ea typeface="Songti SC" pitchFamily="2" charset="-122"/>
              </a:rPr>
              <a:t>视频编</a:t>
            </a:r>
            <a:r>
              <a:rPr lang="en-US" altLang="zh-CN" sz="2800" dirty="0">
                <a:solidFill>
                  <a:srgbClr val="0000FF"/>
                </a:solidFill>
                <a:latin typeface="Songti SC" pitchFamily="2" charset="-122"/>
                <a:ea typeface="Songti SC" pitchFamily="2" charset="-122"/>
              </a:rPr>
              <a:t>/</a:t>
            </a:r>
            <a:r>
              <a:rPr lang="zh-CN" altLang="en-US" sz="2800" dirty="0">
                <a:solidFill>
                  <a:srgbClr val="0000FF"/>
                </a:solidFill>
                <a:latin typeface="Songti SC" pitchFamily="2" charset="-122"/>
                <a:ea typeface="Songti SC" pitchFamily="2" charset="-122"/>
              </a:rPr>
              <a:t>解码器</a:t>
            </a:r>
            <a:r>
              <a:rPr lang="en-US" altLang="zh-CN" sz="2800" dirty="0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(</a:t>
            </a:r>
            <a:r>
              <a:rPr lang="en-US" altLang="zh-CN" sz="2800" dirty="0" err="1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COmpressor</a:t>
            </a:r>
            <a:r>
              <a:rPr lang="en-US" altLang="zh-CN" sz="2800" dirty="0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 / </a:t>
            </a:r>
            <a:r>
              <a:rPr lang="en-US" altLang="zh-CN" sz="2800" dirty="0" err="1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DECompressor</a:t>
            </a:r>
            <a:r>
              <a:rPr lang="en-US" altLang="zh-CN" sz="2800" dirty="0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)</a:t>
            </a:r>
            <a:r>
              <a:rPr lang="en-US" altLang="zh-CN" sz="2800" dirty="0">
                <a:latin typeface="Songti SC" pitchFamily="2" charset="-122"/>
                <a:ea typeface="Songti SC" pitchFamily="2" charset="-122"/>
              </a:rPr>
              <a:t>:</a:t>
            </a:r>
            <a:r>
              <a:rPr lang="zh-CN" altLang="en-US" sz="2800" dirty="0">
                <a:latin typeface="Songti SC" pitchFamily="2" charset="-122"/>
                <a:ea typeface="Songti SC" pitchFamily="2" charset="-122"/>
              </a:rPr>
              <a:t>用于缩小视频大小</a:t>
            </a:r>
            <a:r>
              <a:rPr lang="en-US" altLang="zh-CN" sz="2800" dirty="0">
                <a:latin typeface="Songti SC" pitchFamily="2" charset="-122"/>
                <a:ea typeface="Songti SC" pitchFamily="2" charset="-122"/>
              </a:rPr>
              <a:t>,</a:t>
            </a:r>
            <a:r>
              <a:rPr lang="zh-CN" altLang="en-US" sz="2800" dirty="0">
                <a:latin typeface="Songti SC" pitchFamily="2" charset="-122"/>
                <a:ea typeface="Songti SC" pitchFamily="2" charset="-122"/>
              </a:rPr>
              <a:t>使视频能够在计算机或网络上播放。</a:t>
            </a:r>
            <a:endParaRPr lang="en-US" altLang="zh-CN" sz="2800" dirty="0">
              <a:latin typeface="Songti SC" pitchFamily="2" charset="-122"/>
              <a:ea typeface="Songti SC" pitchFamily="2" charset="-122"/>
            </a:endParaRPr>
          </a:p>
          <a:p>
            <a:pPr lvl="1">
              <a:lnSpc>
                <a:spcPct val="150000"/>
              </a:lnSpc>
              <a:spcBef>
                <a:spcPct val="20000"/>
              </a:spcBef>
              <a:buClr>
                <a:srgbClr val="3333CC"/>
              </a:buClr>
              <a:buFont typeface="Wingdings" pitchFamily="2" charset="2"/>
              <a:buChar char="Ø"/>
            </a:pPr>
            <a:r>
              <a:rPr lang="zh-CN" altLang="en-US" sz="2800" dirty="0">
                <a:latin typeface="Songti SC" pitchFamily="2" charset="-122"/>
                <a:ea typeface="Songti SC" pitchFamily="2" charset="-122"/>
              </a:rPr>
              <a:t>几乎都使用有损压缩技术。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143000"/>
            <a:ext cx="8458200" cy="4876800"/>
          </a:xfrm>
        </p:spPr>
        <p:txBody>
          <a:bodyPr/>
          <a:lstStyle/>
          <a:p>
            <a:pPr marL="0" indent="0" algn="just" eaLnBrk="1" hangingPunct="1">
              <a:lnSpc>
                <a:spcPct val="150000"/>
              </a:lnSpc>
              <a:buFontTx/>
              <a:buNone/>
            </a:pPr>
            <a:r>
              <a:rPr lang="zh-CN" altLang="en-US" sz="2400" dirty="0" smtClean="0">
                <a:solidFill>
                  <a:srgbClr val="3333FF"/>
                </a:solidFill>
                <a:latin typeface="宋体" charset="-122"/>
                <a:ea typeface="宋体" charset="-122"/>
              </a:rPr>
              <a:t>数据压缩：</a:t>
            </a:r>
            <a:r>
              <a:rPr lang="zh-CN" altLang="en-US" sz="2400" dirty="0" smtClean="0">
                <a:latin typeface="宋体" charset="-122"/>
                <a:ea typeface="宋体" charset="-122"/>
                <a:cs typeface="Arial" charset="0"/>
              </a:rPr>
              <a:t>减少存储数据所需的空间。</a:t>
            </a:r>
          </a:p>
          <a:p>
            <a:pPr marL="0" indent="0" algn="just" eaLnBrk="1" hangingPunct="1">
              <a:lnSpc>
                <a:spcPct val="150000"/>
              </a:lnSpc>
              <a:buFontTx/>
              <a:buNone/>
            </a:pPr>
            <a:r>
              <a:rPr lang="zh-CN" altLang="en-US" sz="2400" dirty="0" smtClean="0">
                <a:solidFill>
                  <a:srgbClr val="3333FF"/>
                </a:solidFill>
                <a:latin typeface="宋体" charset="-122"/>
                <a:ea typeface="宋体" charset="-122"/>
                <a:cs typeface="Arial" charset="0"/>
              </a:rPr>
              <a:t>压缩率：</a:t>
            </a:r>
            <a:r>
              <a:rPr lang="zh-CN" altLang="en-US" sz="2400" dirty="0" smtClean="0">
                <a:latin typeface="宋体" charset="-122"/>
                <a:ea typeface="宋体" charset="-122"/>
                <a:cs typeface="Arial" charset="0"/>
              </a:rPr>
              <a:t>数据压缩的程度，压缩数据的大小除以原数据的大小。</a:t>
            </a:r>
            <a:endParaRPr lang="en-US" altLang="zh-CN" sz="2400" dirty="0" smtClean="0">
              <a:latin typeface="宋体" charset="-122"/>
              <a:ea typeface="宋体" charset="-122"/>
              <a:cs typeface="Arial" charset="0"/>
            </a:endParaRPr>
          </a:p>
          <a:p>
            <a:pPr algn="just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 smtClean="0">
                <a:latin typeface="宋体" charset="-122"/>
                <a:ea typeface="宋体" charset="-122"/>
                <a:cs typeface="Arial" charset="0"/>
              </a:rPr>
              <a:t>压缩率越小，数据压缩程度越高</a:t>
            </a:r>
            <a:endParaRPr lang="en-US" altLang="zh-CN" sz="2400" dirty="0" smtClean="0">
              <a:latin typeface="宋体" charset="-122"/>
              <a:ea typeface="宋体" charset="-122"/>
              <a:cs typeface="Arial" charset="0"/>
            </a:endParaRPr>
          </a:p>
          <a:p>
            <a:pPr marL="0" indent="0" algn="just" eaLnBrk="1" hangingPunct="1">
              <a:lnSpc>
                <a:spcPct val="150000"/>
              </a:lnSpc>
              <a:buNone/>
            </a:pPr>
            <a:endParaRPr lang="en-US" altLang="zh-CN" sz="2400" dirty="0" smtClean="0">
              <a:latin typeface="宋体" charset="-122"/>
              <a:ea typeface="宋体" charset="-122"/>
              <a:cs typeface="Arial" charset="0"/>
            </a:endParaRPr>
          </a:p>
          <a:p>
            <a:pPr marL="0" indent="0" algn="just" eaLnBrk="1" hangingPunct="1">
              <a:lnSpc>
                <a:spcPct val="150000"/>
              </a:lnSpc>
              <a:buFontTx/>
              <a:buNone/>
            </a:pPr>
            <a:r>
              <a:rPr lang="zh-CN" altLang="en-US" sz="2400" dirty="0" smtClean="0">
                <a:latin typeface="宋体" charset="-122"/>
                <a:ea typeface="宋体" charset="-122"/>
                <a:cs typeface="Arial" charset="0"/>
              </a:rPr>
              <a:t>数据压缩技术可以是：</a:t>
            </a:r>
            <a:endParaRPr lang="en-US" altLang="zh-CN" sz="2400" dirty="0" smtClean="0">
              <a:latin typeface="宋体" charset="-122"/>
              <a:ea typeface="宋体" charset="-122"/>
              <a:cs typeface="Arial" charset="0"/>
            </a:endParaRPr>
          </a:p>
          <a:p>
            <a:pPr marL="0" indent="0" algn="just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 smtClean="0">
                <a:solidFill>
                  <a:srgbClr val="0000FF"/>
                </a:solidFill>
                <a:latin typeface="宋体" charset="-122"/>
                <a:ea typeface="宋体" charset="-122"/>
                <a:cs typeface="Arial" charset="0"/>
              </a:rPr>
              <a:t>无损压缩</a:t>
            </a:r>
            <a:r>
              <a:rPr lang="zh-CN" altLang="en-US" sz="2400" dirty="0" smtClean="0">
                <a:latin typeface="宋体" charset="-122"/>
                <a:ea typeface="宋体" charset="-122"/>
                <a:cs typeface="Arial" charset="0"/>
              </a:rPr>
              <a:t>，意味着原始信息可以不受任何损失的获取</a:t>
            </a:r>
            <a:r>
              <a:rPr lang="en-US" altLang="zh-CN" sz="2400" dirty="0" smtClean="0">
                <a:latin typeface="宋体" charset="-122"/>
                <a:ea typeface="宋体" charset="-122"/>
                <a:cs typeface="Arial" charset="0"/>
              </a:rPr>
              <a:t>    </a:t>
            </a:r>
          </a:p>
          <a:p>
            <a:pPr marL="0" indent="0" algn="just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 smtClean="0">
                <a:solidFill>
                  <a:srgbClr val="0000FF"/>
                </a:solidFill>
                <a:latin typeface="宋体" charset="-122"/>
                <a:ea typeface="宋体" charset="-122"/>
                <a:cs typeface="Arial" charset="0"/>
              </a:rPr>
              <a:t>有损压缩</a:t>
            </a:r>
            <a:r>
              <a:rPr lang="en-US" altLang="zh-CN" sz="2400" dirty="0" smtClean="0">
                <a:latin typeface="宋体" charset="-122"/>
                <a:ea typeface="宋体" charset="-122"/>
                <a:cs typeface="Arial" charset="0"/>
              </a:rPr>
              <a:t>, </a:t>
            </a:r>
            <a:r>
              <a:rPr lang="zh-CN" altLang="en-US" sz="2400" dirty="0" smtClean="0">
                <a:latin typeface="宋体" charset="-122"/>
                <a:ea typeface="宋体" charset="-122"/>
                <a:cs typeface="Arial" charset="0"/>
              </a:rPr>
              <a:t>意味着原始信息在压缩过程中可能会丢失一些</a:t>
            </a:r>
          </a:p>
        </p:txBody>
      </p:sp>
      <p:sp>
        <p:nvSpPr>
          <p:cNvPr id="60419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FEA2ADC5-CE7B-479D-B468-083237D0FE61}" type="slidenum">
              <a:rPr lang="en-US" altLang="zh-CN" sz="1400" smtClean="0">
                <a:latin typeface="宋体" charset="-122"/>
                <a:ea typeface="宋体" charset="-122"/>
              </a:rPr>
              <a:pPr/>
              <a:t>46</a:t>
            </a:fld>
            <a:endParaRPr lang="en-US" altLang="zh-CN" sz="1400" smtClean="0">
              <a:latin typeface="宋体" charset="-122"/>
              <a:ea typeface="宋体" charset="-122"/>
            </a:endParaRPr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3.3</a:t>
            </a:r>
            <a:r>
              <a:rPr lang="en-US" altLang="zh-CN" b="0" dirty="0" smtClean="0">
                <a:latin typeface="宋体" charset="-122"/>
                <a:ea typeface="宋体" charset="-122"/>
                <a:cs typeface="Times New Roman" pitchFamily="18" charset="0"/>
              </a:rPr>
              <a:t> </a:t>
            </a:r>
            <a:r>
              <a:rPr lang="zh-CN" altLang="en-US" b="0" dirty="0" smtClean="0">
                <a:latin typeface="宋体" charset="-122"/>
                <a:ea typeface="宋体" charset="-122"/>
                <a:cs typeface="Times New Roman" pitchFamily="18" charset="0"/>
              </a:rPr>
              <a:t>压缩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4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4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465DB9-3EC5-4295-92AA-D3C7B92F0AFF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1143000"/>
            <a:ext cx="8382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algn="just" eaLnBrk="1" hangingPunct="1">
              <a:lnSpc>
                <a:spcPct val="150000"/>
              </a:lnSpc>
            </a:pP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文本是一种基本的、重要的数据类型，而每个字符分配</a:t>
            </a:r>
            <a:r>
              <a:rPr lang="en-US" altLang="zh-CN" sz="28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16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位太耗费文件空间，需要更有效地存储文本和传输文本。</a:t>
            </a:r>
            <a:endParaRPr lang="en-US" altLang="zh-CN" sz="2800" dirty="0" smtClean="0">
              <a:latin typeface="宋体" pitchFamily="2" charset="-122"/>
              <a:ea typeface="宋体" pitchFamily="2" charset="-122"/>
            </a:endParaRPr>
          </a:p>
          <a:p>
            <a:pPr marL="457200" indent="-457200" algn="just" eaLnBrk="1" hangingPunct="1">
              <a:lnSpc>
                <a:spcPct val="150000"/>
              </a:lnSpc>
            </a:pPr>
            <a:r>
              <a:rPr lang="en-US" altLang="zh-CN" sz="28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3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种文本压缩技术：</a:t>
            </a:r>
            <a:endParaRPr lang="en-US" altLang="zh-CN" sz="2800" dirty="0" smtClean="0">
              <a:latin typeface="宋体" pitchFamily="2" charset="-122"/>
              <a:ea typeface="宋体" pitchFamily="2" charset="-122"/>
            </a:endParaRPr>
          </a:p>
          <a:p>
            <a:pPr lvl="1" algn="just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 smtClean="0">
                <a:solidFill>
                  <a:srgbClr val="3333FF"/>
                </a:solidFill>
                <a:latin typeface="黑体" pitchFamily="49" charset="-122"/>
                <a:ea typeface="黑体" pitchFamily="49" charset="-122"/>
              </a:rPr>
              <a:t>关键字编码</a:t>
            </a:r>
            <a:endParaRPr lang="en-US" altLang="zh-CN" sz="2400" dirty="0" smtClean="0">
              <a:solidFill>
                <a:srgbClr val="3333FF"/>
              </a:solidFill>
              <a:latin typeface="黑体" pitchFamily="49" charset="-122"/>
              <a:ea typeface="黑体" pitchFamily="49" charset="-122"/>
            </a:endParaRPr>
          </a:p>
          <a:p>
            <a:pPr lvl="1" algn="just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3333FF"/>
                </a:solidFill>
                <a:latin typeface="黑体" pitchFamily="49" charset="-122"/>
                <a:ea typeface="黑体" pitchFamily="49" charset="-122"/>
              </a:rPr>
              <a:t>变长编码</a:t>
            </a:r>
            <a:endParaRPr lang="en-US" altLang="zh-CN" dirty="0" smtClean="0">
              <a:solidFill>
                <a:srgbClr val="3333FF"/>
              </a:solidFill>
              <a:latin typeface="黑体" pitchFamily="49" charset="-122"/>
              <a:ea typeface="黑体" pitchFamily="49" charset="-122"/>
            </a:endParaRPr>
          </a:p>
          <a:p>
            <a:pPr lvl="1" algn="just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3333FF"/>
                </a:solidFill>
                <a:latin typeface="黑体" pitchFamily="49" charset="-122"/>
                <a:ea typeface="黑体" pitchFamily="49" charset="-122"/>
              </a:rPr>
              <a:t>哈夫曼编码</a:t>
            </a:r>
            <a:endParaRPr lang="zh-CN" altLang="en-US" dirty="0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152400"/>
            <a:ext cx="5791200" cy="900113"/>
          </a:xfrm>
        </p:spPr>
        <p:txBody>
          <a:bodyPr/>
          <a:lstStyle/>
          <a:p>
            <a:r>
              <a:rPr lang="en-US" altLang="zh-CN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3.3 </a:t>
            </a:r>
            <a:r>
              <a:rPr lang="zh-CN" altLang="en-US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压缩</a:t>
            </a:r>
            <a:r>
              <a:rPr lang="en-US" altLang="zh-CN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zh-CN" altLang="en-US" b="0" dirty="0" smtClean="0">
                <a:solidFill>
                  <a:schemeClr val="tx1"/>
                </a:solidFill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文本压缩</a:t>
            </a:r>
          </a:p>
        </p:txBody>
      </p:sp>
    </p:spTree>
    <p:extLst>
      <p:ext uri="{BB962C8B-B14F-4D97-AF65-F5344CB8AC3E}">
        <p14:creationId xmlns:p14="http://schemas.microsoft.com/office/powerpoint/2010/main" val="318028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465DB9-3EC5-4295-92AA-D3C7B92F0AFF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609600" y="1295400"/>
            <a:ext cx="7620000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zh-CN" altLang="en-US" b="1" smtClean="0">
                <a:latin typeface="宋体" pitchFamily="2" charset="-122"/>
                <a:ea typeface="宋体" pitchFamily="2" charset="-122"/>
              </a:rPr>
              <a:t>思想：用单个字符替换</a:t>
            </a:r>
            <a:r>
              <a:rPr lang="zh-CN" altLang="en-US" b="1" smtClean="0">
                <a:solidFill>
                  <a:srgbClr val="3333FF"/>
                </a:solidFill>
                <a:latin typeface="宋体" pitchFamily="2" charset="-122"/>
                <a:ea typeface="宋体" pitchFamily="2" charset="-122"/>
              </a:rPr>
              <a:t>频繁</a:t>
            </a:r>
            <a:r>
              <a:rPr lang="zh-CN" altLang="en-US" b="1" smtClean="0">
                <a:latin typeface="宋体" pitchFamily="2" charset="-122"/>
                <a:ea typeface="宋体" pitchFamily="2" charset="-122"/>
              </a:rPr>
              <a:t>出现的单词</a:t>
            </a:r>
            <a:endParaRPr lang="zh-CN" altLang="en-US" b="1" dirty="0" smtClean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6" name="Picture 6" descr="17606_02_0028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714" y="2362200"/>
            <a:ext cx="28067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152400"/>
            <a:ext cx="5791200" cy="900113"/>
          </a:xfrm>
        </p:spPr>
        <p:txBody>
          <a:bodyPr/>
          <a:lstStyle/>
          <a:p>
            <a:r>
              <a:rPr lang="en-US" altLang="zh-CN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3.3.1 </a:t>
            </a:r>
            <a:r>
              <a:rPr lang="zh-CN" altLang="en-US" b="0" dirty="0" smtClean="0">
                <a:solidFill>
                  <a:schemeClr val="tx1"/>
                </a:solidFill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文本压缩</a:t>
            </a:r>
            <a:r>
              <a:rPr lang="en-US" altLang="zh-CN" b="0" dirty="0" smtClean="0">
                <a:solidFill>
                  <a:schemeClr val="tx1"/>
                </a:solidFill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b="0" dirty="0" smtClean="0">
                <a:solidFill>
                  <a:schemeClr val="tx1"/>
                </a:solidFill>
                <a:latin typeface="Songti SC" pitchFamily="2" charset="-122"/>
                <a:ea typeface="Songti SC" pitchFamily="2" charset="-122"/>
                <a:cs typeface="Times New Roman" pitchFamily="18" charset="0"/>
              </a:rPr>
              <a:t>关键字编码</a:t>
            </a:r>
          </a:p>
        </p:txBody>
      </p:sp>
    </p:spTree>
    <p:extLst>
      <p:ext uri="{BB962C8B-B14F-4D97-AF65-F5344CB8AC3E}">
        <p14:creationId xmlns:p14="http://schemas.microsoft.com/office/powerpoint/2010/main" val="74219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465DB9-3EC5-4295-92AA-D3C7B92F0AFF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381000" y="914400"/>
            <a:ext cx="8458200" cy="525374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lvl="1" algn="just"/>
            <a:r>
              <a:rPr lang="zh-CN" altLang="en-US" b="0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对段落进行关键字编码：</a:t>
            </a:r>
            <a:endParaRPr lang="en-US" altLang="zh-CN" b="0" dirty="0" smtClean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  <a:p>
            <a:pPr marL="0" lvl="1" algn="just"/>
            <a:endParaRPr lang="en-US" altLang="zh-CN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0" lvl="1" algn="just"/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We </a:t>
            </a:r>
            <a:r>
              <a:rPr lang="en-US" altLang="zh-CN" b="1" dirty="0">
                <a:latin typeface="Times New Roman" pitchFamily="18" charset="0"/>
                <a:ea typeface="宋体" charset="-122"/>
                <a:cs typeface="Times New Roman" pitchFamily="18" charset="0"/>
              </a:rPr>
              <a:t>hold </a:t>
            </a:r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these</a:t>
            </a:r>
            <a:r>
              <a:rPr lang="en-US" altLang="zh-CN" b="1" dirty="0">
                <a:latin typeface="Times New Roman" pitchFamily="18" charset="0"/>
                <a:ea typeface="宋体" charset="-122"/>
                <a:cs typeface="Times New Roman" pitchFamily="18" charset="0"/>
              </a:rPr>
              <a:t> truths to be self-evident, </a:t>
            </a:r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that</a:t>
            </a:r>
            <a:r>
              <a:rPr lang="en-US" altLang="zh-CN" b="1" dirty="0">
                <a:latin typeface="Times New Roman" pitchFamily="18" charset="0"/>
                <a:ea typeface="宋体" charset="-122"/>
                <a:cs typeface="Times New Roman" pitchFamily="18" charset="0"/>
              </a:rPr>
              <a:t> all men are created equal, that they are endowed by </a:t>
            </a:r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the</a:t>
            </a:r>
            <a:r>
              <a:rPr lang="en-US" altLang="zh-CN" b="1" dirty="0">
                <a:latin typeface="Times New Roman" pitchFamily="18" charset="0"/>
                <a:ea typeface="宋体" charset="-122"/>
                <a:cs typeface="Times New Roman" pitchFamily="18" charset="0"/>
              </a:rPr>
              <a:t>ir Creator with certain unalienable Rights, </a:t>
            </a:r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that</a:t>
            </a:r>
            <a:r>
              <a:rPr lang="en-US" altLang="zh-CN" b="1" dirty="0">
                <a:latin typeface="Times New Roman" pitchFamily="18" charset="0"/>
                <a:ea typeface="宋体" charset="-122"/>
                <a:cs typeface="Times New Roman" pitchFamily="18" charset="0"/>
              </a:rPr>
              <a:t> among </a:t>
            </a:r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these</a:t>
            </a:r>
            <a:r>
              <a:rPr lang="en-US" altLang="zh-CN" b="1" dirty="0">
                <a:latin typeface="Times New Roman" pitchFamily="18" charset="0"/>
                <a:ea typeface="宋体" charset="-122"/>
                <a:cs typeface="Times New Roman" pitchFamily="18" charset="0"/>
              </a:rPr>
              <a:t> are Life, Liberty </a:t>
            </a:r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and</a:t>
            </a:r>
            <a:r>
              <a:rPr lang="en-US" altLang="zh-CN" b="1" dirty="0"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3333FF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the</a:t>
            </a:r>
            <a:r>
              <a:rPr lang="en-US" altLang="zh-CN" b="1" dirty="0">
                <a:latin typeface="Times New Roman" pitchFamily="18" charset="0"/>
                <a:ea typeface="宋体" charset="-122"/>
                <a:cs typeface="Times New Roman" pitchFamily="18" charset="0"/>
              </a:rPr>
              <a:t> pursuit of Happiness. 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……</a:t>
            </a:r>
          </a:p>
          <a:p>
            <a:pPr marL="0" lvl="1" algn="just"/>
            <a:endParaRPr lang="en-US" altLang="zh-CN" b="1" dirty="0" smtClean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algn="just" eaLnBrk="1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</a:pPr>
            <a:r>
              <a:rPr lang="zh-CN" altLang="en-US" b="1" dirty="0" smtClean="0">
                <a:solidFill>
                  <a:srgbClr val="FF0000"/>
                </a:solidFill>
                <a:latin typeface="宋体" charset="-122"/>
                <a:ea typeface="宋体" charset="-122"/>
              </a:rPr>
              <a:t>编码后的段落是：</a:t>
            </a:r>
            <a:endParaRPr lang="en-US" altLang="zh-CN" b="1" dirty="0" smtClean="0">
              <a:solidFill>
                <a:srgbClr val="FF0000"/>
              </a:solidFill>
              <a:latin typeface="宋体" charset="-122"/>
              <a:ea typeface="宋体" charset="-122"/>
            </a:endParaRPr>
          </a:p>
          <a:p>
            <a:pPr marL="0" lvl="1" algn="just">
              <a:lnSpc>
                <a:spcPct val="140000"/>
              </a:lnSpc>
            </a:pP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We hold # truths to be self-evident, $ all men are created equal, $ ~y are endowed by ~</a:t>
            </a:r>
            <a:r>
              <a:rPr lang="en-US" altLang="zh-CN" b="1" dirty="0" err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ir</a:t>
            </a:r>
            <a:r>
              <a:rPr lang="en-US" altLang="zh-CN" b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 Creator with certain unalienable Rights, $ among # are Life, Liberty + ~ pursuit of Happiness. ……</a:t>
            </a:r>
            <a:endParaRPr lang="zh-CN" altLang="en-US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76200"/>
            <a:ext cx="5791200" cy="900113"/>
          </a:xfrm>
        </p:spPr>
        <p:txBody>
          <a:bodyPr/>
          <a:lstStyle/>
          <a:p>
            <a:r>
              <a:rPr lang="en-US" altLang="zh-CN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3.3.1 </a:t>
            </a:r>
            <a:r>
              <a:rPr lang="zh-CN" altLang="en-US" b="0" dirty="0" smtClean="0">
                <a:solidFill>
                  <a:schemeClr val="tx1"/>
                </a:solidFill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文本压缩</a:t>
            </a:r>
            <a:r>
              <a:rPr lang="en-US" altLang="zh-CN" b="0" dirty="0" smtClean="0">
                <a:solidFill>
                  <a:schemeClr val="tx1"/>
                </a:solidFill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b="0" dirty="0" smtClean="0">
                <a:solidFill>
                  <a:schemeClr val="tx1"/>
                </a:solidFill>
                <a:latin typeface="Songti SC" pitchFamily="2" charset="-122"/>
                <a:ea typeface="Songti SC" pitchFamily="2" charset="-122"/>
                <a:cs typeface="Times New Roman" pitchFamily="18" charset="0"/>
              </a:rPr>
              <a:t>关键字编码</a:t>
            </a:r>
          </a:p>
        </p:txBody>
      </p:sp>
    </p:spTree>
    <p:extLst>
      <p:ext uri="{BB962C8B-B14F-4D97-AF65-F5344CB8AC3E}">
        <p14:creationId xmlns:p14="http://schemas.microsoft.com/office/powerpoint/2010/main" val="319599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229600" cy="35814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FontTx/>
              <a:buNone/>
            </a:pPr>
            <a:r>
              <a:rPr lang="zh-CN" altLang="en-US" sz="2800" dirty="0" smtClean="0">
                <a:latin typeface="宋体" charset="-122"/>
                <a:ea typeface="宋体" charset="-122"/>
              </a:rPr>
              <a:t>信息可以通过以下两种方式表示：</a:t>
            </a:r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 smtClean="0">
                <a:solidFill>
                  <a:srgbClr val="0000FF"/>
                </a:solidFill>
                <a:latin typeface="宋体" charset="-122"/>
                <a:ea typeface="宋体" charset="-122"/>
              </a:rPr>
              <a:t>模拟信息：</a:t>
            </a:r>
            <a:r>
              <a:rPr lang="zh-CN" altLang="en-US" sz="2400" dirty="0" smtClean="0">
                <a:latin typeface="宋体" charset="-122"/>
                <a:ea typeface="宋体" charset="-122"/>
              </a:rPr>
              <a:t>连续表示，模拟它所呈现的真实信息。</a:t>
            </a:r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 smtClean="0">
                <a:solidFill>
                  <a:srgbClr val="0000FF"/>
                </a:solidFill>
                <a:latin typeface="宋体" charset="-122"/>
                <a:ea typeface="宋体" charset="-122"/>
              </a:rPr>
              <a:t>数字信息：</a:t>
            </a:r>
            <a:r>
              <a:rPr lang="zh-CN" altLang="en-US" sz="2400" dirty="0" smtClean="0">
                <a:latin typeface="宋体" charset="-122"/>
                <a:ea typeface="宋体" charset="-122"/>
              </a:rPr>
              <a:t>离散表示</a:t>
            </a:r>
            <a:r>
              <a:rPr lang="en-US" altLang="zh-CN" sz="2400" dirty="0" smtClean="0">
                <a:latin typeface="宋体" charset="-122"/>
                <a:ea typeface="宋体" charset="-122"/>
              </a:rPr>
              <a:t>, </a:t>
            </a:r>
            <a:r>
              <a:rPr lang="zh-CN" altLang="en-US" sz="2400" dirty="0" smtClean="0">
                <a:latin typeface="宋体" charset="-122"/>
                <a:ea typeface="宋体" charset="-122"/>
              </a:rPr>
              <a:t>将信息分解为单独的元素。</a:t>
            </a:r>
          </a:p>
          <a:p>
            <a:pPr lvl="2" eaLnBrk="1" hangingPunct="1">
              <a:buFontTx/>
              <a:buNone/>
            </a:pPr>
            <a:r>
              <a:rPr lang="zh-CN" altLang="en-US" sz="2000" dirty="0" smtClean="0">
                <a:latin typeface="宋体" charset="-122"/>
                <a:ea typeface="宋体" charset="-122"/>
              </a:rPr>
              <a:t>	</a:t>
            </a:r>
          </a:p>
        </p:txBody>
      </p:sp>
      <p:sp>
        <p:nvSpPr>
          <p:cNvPr id="7171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31B1666B-D5EC-47AC-8D0C-F0E744025BC2}" type="slidenum">
              <a:rPr lang="en-US" altLang="zh-CN" sz="1400" smtClean="0">
                <a:latin typeface="宋体" charset="-122"/>
                <a:ea typeface="宋体" charset="-122"/>
              </a:rPr>
              <a:pPr/>
              <a:t>5</a:t>
            </a:fld>
            <a:endParaRPr lang="en-US" altLang="zh-CN" sz="1400" smtClean="0">
              <a:latin typeface="宋体" charset="-122"/>
              <a:ea typeface="宋体" charset="-122"/>
            </a:endParaRPr>
          </a:p>
        </p:txBody>
      </p:sp>
      <p:sp>
        <p:nvSpPr>
          <p:cNvPr id="7172" name="标题 1"/>
          <p:cNvSpPr txBox="1">
            <a:spLocks/>
          </p:cNvSpPr>
          <p:nvPr/>
        </p:nvSpPr>
        <p:spPr bwMode="auto">
          <a:xfrm>
            <a:off x="457200" y="152400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3.1.1</a:t>
            </a:r>
            <a:r>
              <a:rPr lang="zh-CN" altLang="en-US" sz="3600">
                <a:latin typeface="Songti SC" pitchFamily="2" charset="-122"/>
                <a:ea typeface="Songti SC" pitchFamily="2" charset="-122"/>
              </a:rPr>
              <a:t>模拟数据与数字数据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465DB9-3EC5-4295-92AA-D3C7B92F0AFF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914400"/>
            <a:ext cx="8305800" cy="510540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 eaLnBrk="1" hangingPunct="1">
              <a:lnSpc>
                <a:spcPct val="150000"/>
              </a:lnSpc>
              <a:buFontTx/>
              <a:buNone/>
            </a:pPr>
            <a:r>
              <a:rPr lang="zh-CN" altLang="en-US" sz="2400" dirty="0" smtClean="0">
                <a:latin typeface="Songti SC" pitchFamily="2" charset="-122"/>
                <a:ea typeface="Songti SC" pitchFamily="2" charset="-122"/>
              </a:rPr>
              <a:t>我们节省了多少空间</a:t>
            </a:r>
            <a:r>
              <a:rPr lang="en-US" altLang="zh-CN" sz="2400" dirty="0" smtClean="0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?</a:t>
            </a:r>
          </a:p>
          <a:p>
            <a:pPr marL="0" indent="0" algn="just" eaLnBrk="1" hangingPunct="1">
              <a:lnSpc>
                <a:spcPct val="150000"/>
              </a:lnSpc>
              <a:buFontTx/>
              <a:buNone/>
            </a:pPr>
            <a:r>
              <a:rPr lang="en-US" altLang="zh-CN" sz="2400" dirty="0" smtClean="0">
                <a:latin typeface="Songti SC" pitchFamily="2" charset="-122"/>
                <a:ea typeface="Songti SC" pitchFamily="2" charset="-122"/>
              </a:rPr>
              <a:t>	</a:t>
            </a:r>
            <a:r>
              <a:rPr lang="zh-CN" altLang="en-US" sz="2400" dirty="0" smtClean="0">
                <a:latin typeface="Songti SC" pitchFamily="2" charset="-122"/>
                <a:ea typeface="Songti SC" pitchFamily="2" charset="-122"/>
              </a:rPr>
              <a:t>原段落：</a:t>
            </a:r>
            <a:r>
              <a:rPr lang="en-US" altLang="zh-CN" sz="2400" dirty="0" smtClean="0">
                <a:latin typeface="Songti SC" pitchFamily="2" charset="-122"/>
                <a:ea typeface="Songti SC" pitchFamily="2" charset="-122"/>
              </a:rPr>
              <a:t>656 </a:t>
            </a:r>
            <a:r>
              <a:rPr lang="zh-CN" altLang="en-US" sz="2400" dirty="0" smtClean="0">
                <a:latin typeface="Songti SC" pitchFamily="2" charset="-122"/>
                <a:ea typeface="Songti SC" pitchFamily="2" charset="-122"/>
              </a:rPr>
              <a:t>字符</a:t>
            </a:r>
            <a:r>
              <a:rPr lang="en-US" altLang="zh-CN" sz="2400" dirty="0">
                <a:latin typeface="Songti SC" pitchFamily="2" charset="-122"/>
                <a:ea typeface="Songti SC" pitchFamily="2" charset="-122"/>
              </a:rPr>
              <a:t> </a:t>
            </a:r>
            <a:r>
              <a:rPr lang="en-US" altLang="zh-CN" sz="2400" dirty="0" smtClean="0">
                <a:latin typeface="Songti SC" pitchFamily="2" charset="-122"/>
                <a:ea typeface="Songti SC" pitchFamily="2" charset="-122"/>
              </a:rPr>
              <a:t>     </a:t>
            </a:r>
            <a:r>
              <a:rPr lang="zh-CN" altLang="en-US" sz="2400" dirty="0" smtClean="0">
                <a:latin typeface="Songti SC" pitchFamily="2" charset="-122"/>
                <a:ea typeface="Songti SC" pitchFamily="2" charset="-122"/>
              </a:rPr>
              <a:t>编码后：</a:t>
            </a:r>
            <a:r>
              <a:rPr lang="en-US" altLang="zh-CN" sz="2400" dirty="0" smtClean="0">
                <a:latin typeface="Songti SC" pitchFamily="2" charset="-122"/>
                <a:ea typeface="Songti SC" pitchFamily="2" charset="-122"/>
              </a:rPr>
              <a:t>596</a:t>
            </a:r>
            <a:r>
              <a:rPr lang="zh-CN" altLang="en-US" sz="2400" dirty="0" smtClean="0">
                <a:latin typeface="Songti SC" pitchFamily="2" charset="-122"/>
                <a:ea typeface="Songti SC" pitchFamily="2" charset="-122"/>
              </a:rPr>
              <a:t>字符</a:t>
            </a:r>
            <a:endParaRPr lang="en-US" altLang="zh-CN" sz="2400" dirty="0" smtClean="0">
              <a:latin typeface="Songti SC" pitchFamily="2" charset="-122"/>
              <a:ea typeface="Songti SC" pitchFamily="2" charset="-122"/>
            </a:endParaRPr>
          </a:p>
          <a:p>
            <a:pPr marL="0" indent="0" algn="just">
              <a:lnSpc>
                <a:spcPct val="150000"/>
              </a:lnSpc>
              <a:buFontTx/>
              <a:buNone/>
            </a:pPr>
            <a:r>
              <a:rPr lang="zh-CN" altLang="en-US" sz="2400" dirty="0" smtClean="0">
                <a:latin typeface="Songti SC" pitchFamily="2" charset="-122"/>
                <a:ea typeface="Songti SC" pitchFamily="2" charset="-122"/>
              </a:rPr>
              <a:t>      省去字符：</a:t>
            </a:r>
            <a:r>
              <a:rPr lang="en-US" altLang="zh-CN" sz="2400" dirty="0" smtClean="0">
                <a:latin typeface="Songti SC" pitchFamily="2" charset="-122"/>
                <a:ea typeface="Songti SC" pitchFamily="2" charset="-122"/>
              </a:rPr>
              <a:t>60 </a:t>
            </a:r>
            <a:r>
              <a:rPr lang="zh-CN" altLang="en-US" sz="2400" dirty="0" smtClean="0">
                <a:latin typeface="Songti SC" pitchFamily="2" charset="-122"/>
                <a:ea typeface="Songti SC" pitchFamily="2" charset="-122"/>
              </a:rPr>
              <a:t>字符     </a:t>
            </a:r>
            <a:r>
              <a:rPr lang="zh-CN" altLang="en-US" sz="24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压缩率：</a:t>
            </a:r>
            <a:r>
              <a:rPr lang="en-US" altLang="zh-CN" sz="24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596/656 = 0.9085</a:t>
            </a:r>
          </a:p>
          <a:p>
            <a:pPr marL="0" indent="0" algn="just" eaLnBrk="1" hangingPunct="1">
              <a:lnSpc>
                <a:spcPct val="150000"/>
              </a:lnSpc>
              <a:buFontTx/>
              <a:buNone/>
            </a:pPr>
            <a:r>
              <a:rPr lang="zh-CN" altLang="en-US" sz="2400" i="1" dirty="0" smtClean="0">
                <a:latin typeface="Songti SC" pitchFamily="2" charset="-122"/>
                <a:ea typeface="Songti SC" pitchFamily="2" charset="-122"/>
              </a:rPr>
              <a:t>问题：这种策略可以应用于整个文本吗</a:t>
            </a:r>
            <a:r>
              <a:rPr lang="en-US" altLang="zh-CN" sz="2400" i="1" dirty="0" smtClean="0">
                <a:latin typeface="Songti SC" pitchFamily="2" charset="-122"/>
                <a:ea typeface="Songti SC" pitchFamily="2" charset="-122"/>
              </a:rPr>
              <a:t>?</a:t>
            </a:r>
            <a:r>
              <a:rPr lang="en-US" altLang="zh-CN" sz="2400" dirty="0" smtClean="0">
                <a:latin typeface="Songti SC" pitchFamily="2" charset="-122"/>
                <a:ea typeface="Songti SC" pitchFamily="2" charset="-122"/>
              </a:rPr>
              <a:t>	</a:t>
            </a:r>
          </a:p>
          <a:p>
            <a:pPr marL="0" indent="0" algn="just" eaLnBrk="1" hangingPunct="1">
              <a:lnSpc>
                <a:spcPct val="150000"/>
              </a:lnSpc>
              <a:buFontTx/>
              <a:buNone/>
            </a:pPr>
            <a:r>
              <a:rPr lang="zh-CN" altLang="en-US" sz="2400" dirty="0" smtClean="0">
                <a:latin typeface="Songti SC" pitchFamily="2" charset="-122"/>
                <a:ea typeface="Songti SC" pitchFamily="2" charset="-122"/>
              </a:rPr>
              <a:t>关键字编码局限：</a:t>
            </a:r>
            <a:endParaRPr lang="en-US" altLang="zh-CN" sz="2400" dirty="0" smtClean="0">
              <a:latin typeface="Songti SC" pitchFamily="2" charset="-122"/>
              <a:ea typeface="Songti SC" pitchFamily="2" charset="-122"/>
            </a:endParaRPr>
          </a:p>
          <a:p>
            <a:pPr marL="0" indent="0" algn="just" eaLnBrk="1" hangingPunct="1">
              <a:lnSpc>
                <a:spcPct val="150000"/>
              </a:lnSpc>
              <a:buFontTx/>
              <a:buNone/>
            </a:pPr>
            <a:r>
              <a:rPr lang="zh-CN" altLang="en-US" sz="2400" dirty="0" smtClean="0">
                <a:latin typeface="Songti SC" pitchFamily="2" charset="-122"/>
                <a:ea typeface="Songti SC" pitchFamily="2" charset="-122"/>
              </a:rPr>
              <a:t>（</a:t>
            </a:r>
            <a:r>
              <a:rPr lang="en-US" altLang="zh-CN" sz="2400" dirty="0" smtClean="0">
                <a:latin typeface="Songti SC" pitchFamily="2" charset="-122"/>
                <a:ea typeface="Songti SC" pitchFamily="2" charset="-122"/>
              </a:rPr>
              <a:t>1</a:t>
            </a:r>
            <a:r>
              <a:rPr lang="zh-CN" altLang="en-US" sz="2400" dirty="0" smtClean="0">
                <a:latin typeface="Songti SC" pitchFamily="2" charset="-122"/>
                <a:ea typeface="Songti SC" pitchFamily="2" charset="-122"/>
              </a:rPr>
              <a:t>）用于编码的字符不能出现在原文；</a:t>
            </a:r>
            <a:endParaRPr lang="en-US" altLang="zh-CN" sz="2400" dirty="0" smtClean="0">
              <a:latin typeface="Songti SC" pitchFamily="2" charset="-122"/>
              <a:ea typeface="Songti SC" pitchFamily="2" charset="-122"/>
            </a:endParaRPr>
          </a:p>
          <a:p>
            <a:pPr marL="0" indent="0" algn="just" eaLnBrk="1" hangingPunct="1">
              <a:lnSpc>
                <a:spcPct val="150000"/>
              </a:lnSpc>
              <a:buFontTx/>
              <a:buNone/>
            </a:pPr>
            <a:r>
              <a:rPr lang="zh-CN" altLang="en-US" sz="2400" dirty="0" smtClean="0">
                <a:latin typeface="Songti SC" pitchFamily="2" charset="-122"/>
                <a:ea typeface="Songti SC" pitchFamily="2" charset="-122"/>
              </a:rPr>
              <a:t>（</a:t>
            </a:r>
            <a:r>
              <a:rPr lang="en-US" altLang="zh-CN" sz="2400" dirty="0" smtClean="0">
                <a:latin typeface="Songti SC" pitchFamily="2" charset="-122"/>
                <a:ea typeface="Songti SC" pitchFamily="2" charset="-122"/>
              </a:rPr>
              <a:t>2</a:t>
            </a:r>
            <a:r>
              <a:rPr lang="zh-CN" altLang="en-US" sz="2400" dirty="0" smtClean="0">
                <a:latin typeface="Songti SC" pitchFamily="2" charset="-122"/>
                <a:ea typeface="Songti SC" pitchFamily="2" charset="-122"/>
              </a:rPr>
              <a:t>）常用单词比较短；</a:t>
            </a:r>
            <a:endParaRPr lang="en-US" altLang="zh-CN" sz="2400" dirty="0" smtClean="0">
              <a:latin typeface="Songti SC" pitchFamily="2" charset="-122"/>
              <a:ea typeface="Songti SC" pitchFamily="2" charset="-122"/>
            </a:endParaRPr>
          </a:p>
          <a:p>
            <a:pPr marL="0" indent="0" algn="just" eaLnBrk="1" hangingPunct="1">
              <a:lnSpc>
                <a:spcPct val="150000"/>
              </a:lnSpc>
              <a:buFontTx/>
              <a:buNone/>
            </a:pPr>
            <a:r>
              <a:rPr lang="zh-CN" altLang="en-US" sz="2400" dirty="0" smtClean="0">
                <a:latin typeface="Songti SC" pitchFamily="2" charset="-122"/>
                <a:ea typeface="Songti SC" pitchFamily="2" charset="-122"/>
              </a:rPr>
              <a:t>（</a:t>
            </a:r>
            <a:r>
              <a:rPr lang="en-US" altLang="zh-CN" sz="2400" dirty="0" smtClean="0">
                <a:latin typeface="Songti SC" pitchFamily="2" charset="-122"/>
                <a:ea typeface="Songti SC" pitchFamily="2" charset="-122"/>
              </a:rPr>
              <a:t>3</a:t>
            </a:r>
            <a:r>
              <a:rPr lang="zh-CN" altLang="en-US" sz="2400" dirty="0" smtClean="0">
                <a:latin typeface="Songti SC" pitchFamily="2" charset="-122"/>
                <a:ea typeface="Songti SC" pitchFamily="2" charset="-122"/>
              </a:rPr>
              <a:t>）常用单词随文本主题变化；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76200"/>
            <a:ext cx="5791200" cy="900113"/>
          </a:xfrm>
        </p:spPr>
        <p:txBody>
          <a:bodyPr/>
          <a:lstStyle/>
          <a:p>
            <a:r>
              <a:rPr lang="en-US" altLang="zh-CN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3.3.1 </a:t>
            </a:r>
            <a:r>
              <a:rPr lang="zh-CN" altLang="en-US" b="0" dirty="0" smtClean="0">
                <a:solidFill>
                  <a:schemeClr val="tx1"/>
                </a:solidFill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文本压缩</a:t>
            </a:r>
            <a:r>
              <a:rPr lang="en-US" altLang="zh-CN" b="0" dirty="0" smtClean="0">
                <a:solidFill>
                  <a:schemeClr val="tx1"/>
                </a:solidFill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b="0" dirty="0" smtClean="0">
                <a:solidFill>
                  <a:schemeClr val="tx1"/>
                </a:solidFill>
                <a:latin typeface="Songti SC" pitchFamily="2" charset="-122"/>
                <a:ea typeface="Songti SC" pitchFamily="2" charset="-122"/>
                <a:cs typeface="Times New Roman" pitchFamily="18" charset="0"/>
              </a:rPr>
              <a:t>关键字编码</a:t>
            </a:r>
          </a:p>
        </p:txBody>
      </p:sp>
    </p:spTree>
    <p:extLst>
      <p:ext uri="{BB962C8B-B14F-4D97-AF65-F5344CB8AC3E}">
        <p14:creationId xmlns:p14="http://schemas.microsoft.com/office/powerpoint/2010/main" val="195138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D7EE352C-7072-4DC2-A4BA-8AE5A7B668F7}" type="slidenum">
              <a:rPr lang="en-US" altLang="zh-CN" sz="1400" smtClean="0">
                <a:latin typeface="宋体" charset="-122"/>
                <a:ea typeface="宋体" charset="-122"/>
              </a:rPr>
              <a:pPr/>
              <a:t>51</a:t>
            </a:fld>
            <a:endParaRPr lang="en-US" altLang="zh-CN" sz="1400" smtClean="0">
              <a:latin typeface="宋体" charset="-122"/>
              <a:ea typeface="宋体" charset="-122"/>
            </a:endParaRP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534400" cy="4648200"/>
          </a:xfrm>
        </p:spPr>
        <p:txBody>
          <a:bodyPr/>
          <a:lstStyle/>
          <a:p>
            <a:pPr marL="0" indent="0" algn="just" eaLnBrk="1" hangingPunct="1">
              <a:lnSpc>
                <a:spcPct val="150000"/>
              </a:lnSpc>
              <a:buFontTx/>
              <a:buNone/>
            </a:pPr>
            <a:r>
              <a:rPr lang="zh-CN" altLang="en-US" sz="2800" dirty="0" smtClean="0">
                <a:latin typeface="宋体" charset="-122"/>
                <a:ea typeface="宋体" charset="-122"/>
              </a:rPr>
              <a:t>    在一个长序列中，某一字符可能重复出现，则用以下字符串替换：</a:t>
            </a:r>
          </a:p>
          <a:p>
            <a:pPr marL="622300" lvl="1" indent="-347663" algn="just" eaLnBrk="1" hangingPunct="1">
              <a:lnSpc>
                <a:spcPct val="150000"/>
              </a:lnSpc>
            </a:pPr>
            <a:r>
              <a:rPr lang="zh-CN" altLang="en-US" sz="2400" dirty="0" smtClean="0">
                <a:latin typeface="宋体" charset="-122"/>
                <a:ea typeface="宋体" charset="-122"/>
              </a:rPr>
              <a:t>标志字符 </a:t>
            </a:r>
            <a:r>
              <a:rPr lang="en-US" altLang="zh-CN" sz="2400" dirty="0" smtClean="0">
                <a:latin typeface="宋体" charset="-122"/>
                <a:ea typeface="宋体" charset="-122"/>
              </a:rPr>
              <a:t>+ </a:t>
            </a:r>
            <a:r>
              <a:rPr lang="zh-CN" altLang="en-US" sz="2400" dirty="0" smtClean="0">
                <a:latin typeface="宋体" charset="-122"/>
                <a:ea typeface="宋体" charset="-122"/>
              </a:rPr>
              <a:t>重复字符 </a:t>
            </a:r>
            <a:r>
              <a:rPr lang="en-US" altLang="zh-CN" sz="2400" dirty="0" smtClean="0">
                <a:latin typeface="宋体" charset="-122"/>
                <a:ea typeface="宋体" charset="-122"/>
              </a:rPr>
              <a:t>+ </a:t>
            </a:r>
            <a:r>
              <a:rPr lang="zh-CN" altLang="en-US" sz="2400" dirty="0" smtClean="0">
                <a:latin typeface="宋体" charset="-122"/>
                <a:ea typeface="宋体" charset="-122"/>
              </a:rPr>
              <a:t>重复次数</a:t>
            </a:r>
            <a:endParaRPr lang="en-US" altLang="zh-CN" sz="2400" dirty="0" smtClean="0">
              <a:latin typeface="宋体" charset="-122"/>
              <a:ea typeface="宋体" charset="-122"/>
            </a:endParaRPr>
          </a:p>
          <a:p>
            <a:pPr marL="622300" lvl="1" indent="-347663" algn="just" eaLnBrk="1" hangingPunct="1">
              <a:lnSpc>
                <a:spcPct val="150000"/>
              </a:lnSpc>
            </a:pPr>
            <a:r>
              <a:rPr lang="zh-CN" altLang="en-US" sz="2400" dirty="0" smtClean="0">
                <a:latin typeface="宋体" charset="-122"/>
                <a:ea typeface="宋体" charset="-122"/>
              </a:rPr>
              <a:t>例如：</a:t>
            </a:r>
            <a:r>
              <a:rPr lang="en-US" altLang="zh-CN" sz="2400" dirty="0" smtClean="0">
                <a:latin typeface="宋体" charset="-122"/>
                <a:ea typeface="宋体" charset="-122"/>
              </a:rPr>
              <a:t>8</a:t>
            </a:r>
            <a:r>
              <a:rPr lang="zh-CN" altLang="en-US" sz="2400" dirty="0" smtClean="0">
                <a:latin typeface="宋体" charset="-122"/>
                <a:ea typeface="宋体" charset="-122"/>
              </a:rPr>
              <a:t>个 </a:t>
            </a:r>
            <a:r>
              <a:rPr lang="en-US" altLang="zh-CN" sz="2400" dirty="0" smtClean="0">
                <a:latin typeface="宋体" charset="-122"/>
                <a:ea typeface="宋体" charset="-122"/>
              </a:rPr>
              <a:t>n </a:t>
            </a:r>
            <a:r>
              <a:rPr lang="zh-CN" altLang="en-US" sz="2400" dirty="0" smtClean="0">
                <a:latin typeface="宋体" charset="-122"/>
                <a:ea typeface="宋体" charset="-122"/>
              </a:rPr>
              <a:t>构成的字符串“</a:t>
            </a:r>
            <a:r>
              <a:rPr lang="en-US" altLang="zh-CN" sz="2400" dirty="0" err="1" smtClean="0">
                <a:latin typeface="宋体" charset="-122"/>
                <a:ea typeface="宋体" charset="-122"/>
              </a:rPr>
              <a:t>nnnnnnnn</a:t>
            </a:r>
            <a:r>
              <a:rPr lang="zh-CN" altLang="en-US" sz="2400" dirty="0" smtClean="0">
                <a:latin typeface="宋体" charset="-122"/>
                <a:ea typeface="宋体" charset="-122"/>
              </a:rPr>
              <a:t>”，替换为：</a:t>
            </a:r>
            <a:r>
              <a:rPr lang="zh-CN" altLang="en-US" dirty="0" smtClean="0">
                <a:solidFill>
                  <a:srgbClr val="0000FF"/>
                </a:solidFill>
                <a:latin typeface="宋体" charset="-122"/>
                <a:ea typeface="宋体" charset="-122"/>
              </a:rPr>
              <a:t>*</a:t>
            </a:r>
            <a:r>
              <a:rPr lang="en-US" altLang="zh-CN" dirty="0" smtClean="0">
                <a:solidFill>
                  <a:srgbClr val="0000FF"/>
                </a:solidFill>
                <a:latin typeface="宋体" charset="-122"/>
                <a:ea typeface="宋体" charset="-122"/>
              </a:rPr>
              <a:t>n8</a:t>
            </a:r>
          </a:p>
          <a:p>
            <a:pPr marL="622300" lvl="1" indent="-347663" algn="just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 smtClean="0">
                <a:latin typeface="宋体" charset="-122"/>
                <a:ea typeface="宋体" charset="-122"/>
              </a:rPr>
              <a:t>* </a:t>
            </a:r>
            <a:r>
              <a:rPr lang="zh-CN" altLang="en-US" sz="2400" dirty="0" smtClean="0">
                <a:latin typeface="宋体" charset="-122"/>
                <a:ea typeface="宋体" charset="-122"/>
              </a:rPr>
              <a:t>是标志字符</a:t>
            </a:r>
          </a:p>
          <a:p>
            <a:pPr marL="622300" lvl="1" indent="-347663" algn="just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 smtClean="0">
                <a:latin typeface="宋体" charset="-122"/>
                <a:ea typeface="宋体" charset="-122"/>
              </a:rPr>
              <a:t>n </a:t>
            </a:r>
            <a:r>
              <a:rPr lang="zh-CN" altLang="en-US" sz="2400" dirty="0" smtClean="0">
                <a:latin typeface="宋体" charset="-122"/>
                <a:ea typeface="宋体" charset="-122"/>
              </a:rPr>
              <a:t>是重复的字符</a:t>
            </a:r>
          </a:p>
          <a:p>
            <a:pPr marL="622300" lvl="1" indent="-347663" algn="just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400" dirty="0" smtClean="0">
                <a:latin typeface="宋体" charset="-122"/>
                <a:ea typeface="宋体" charset="-122"/>
              </a:rPr>
              <a:t>8 </a:t>
            </a:r>
            <a:r>
              <a:rPr lang="zh-CN" altLang="en-US" sz="2400" dirty="0" smtClean="0">
                <a:latin typeface="宋体" charset="-122"/>
                <a:ea typeface="宋体" charset="-122"/>
              </a:rPr>
              <a:t>是</a:t>
            </a:r>
            <a:r>
              <a:rPr lang="en-US" altLang="zh-CN" sz="2400" dirty="0" smtClean="0">
                <a:latin typeface="宋体" charset="-122"/>
                <a:ea typeface="宋体" charset="-122"/>
              </a:rPr>
              <a:t>n</a:t>
            </a:r>
            <a:r>
              <a:rPr lang="zh-CN" altLang="en-US" sz="2400" dirty="0" smtClean="0">
                <a:latin typeface="宋体" charset="-122"/>
                <a:ea typeface="宋体" charset="-122"/>
              </a:rPr>
              <a:t>重复的次数</a:t>
            </a:r>
            <a:endParaRPr lang="zh-CN" altLang="en-US" dirty="0" smtClean="0">
              <a:latin typeface="宋体" charset="-122"/>
              <a:ea typeface="宋体" charset="-122"/>
            </a:endParaRP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152400"/>
            <a:ext cx="6477000" cy="900113"/>
          </a:xfrm>
        </p:spPr>
        <p:txBody>
          <a:bodyPr/>
          <a:lstStyle/>
          <a:p>
            <a:r>
              <a:rPr lang="en-US" altLang="zh-CN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3.3.2 </a:t>
            </a:r>
            <a:r>
              <a:rPr lang="zh-CN" altLang="en-US" b="0" dirty="0" smtClean="0">
                <a:solidFill>
                  <a:schemeClr val="tx1"/>
                </a:solidFill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文本压缩</a:t>
            </a:r>
            <a:r>
              <a:rPr lang="en-US" altLang="zh-CN" b="0" dirty="0" smtClean="0">
                <a:solidFill>
                  <a:schemeClr val="tx1"/>
                </a:solidFill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b="0" dirty="0" smtClean="0">
                <a:solidFill>
                  <a:schemeClr val="tx1"/>
                </a:solidFill>
                <a:latin typeface="Songti SC" pitchFamily="2" charset="-122"/>
                <a:ea typeface="Songti SC" pitchFamily="2" charset="-122"/>
                <a:cs typeface="Times New Roman" pitchFamily="18" charset="0"/>
              </a:rPr>
              <a:t>行程长度编码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5A5F2B85-9957-4D7D-ACF0-D49DA5F5273C}" type="slidenum">
              <a:rPr lang="en-US" altLang="zh-CN" sz="1400" smtClean="0">
                <a:latin typeface="宋体" charset="-122"/>
                <a:ea typeface="宋体" charset="-122"/>
              </a:rPr>
              <a:pPr/>
              <a:t>52</a:t>
            </a:fld>
            <a:endParaRPr lang="en-US" altLang="zh-CN" sz="1400" smtClean="0">
              <a:latin typeface="宋体" charset="-122"/>
              <a:ea typeface="宋体" charset="-122"/>
            </a:endParaRP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496300" cy="5029200"/>
          </a:xfrm>
        </p:spPr>
        <p:txBody>
          <a:bodyPr/>
          <a:lstStyle/>
          <a:p>
            <a:pPr marL="0" indent="0" algn="just" eaLnBrk="1" hangingPunct="1">
              <a:lnSpc>
                <a:spcPct val="150000"/>
              </a:lnSpc>
              <a:buFontTx/>
              <a:buNone/>
            </a:pPr>
            <a:r>
              <a:rPr lang="zh-CN" altLang="en-US" sz="2400" dirty="0" smtClean="0">
                <a:latin typeface="Songti SC" pitchFamily="2" charset="-122"/>
                <a:ea typeface="Songti SC" pitchFamily="2" charset="-122"/>
              </a:rPr>
              <a:t>例</a:t>
            </a:r>
            <a:r>
              <a:rPr lang="en-US" altLang="zh-CN" sz="2400" dirty="0" smtClean="0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1</a:t>
            </a:r>
            <a:r>
              <a:rPr lang="zh-CN" altLang="en-US" sz="2400" dirty="0" smtClean="0">
                <a:latin typeface="Times New Roman" pitchFamily="18" charset="0"/>
                <a:ea typeface="Songti SC" pitchFamily="2" charset="-122"/>
                <a:cs typeface="Times New Roman" pitchFamily="18" charset="0"/>
              </a:rPr>
              <a:t>：</a:t>
            </a:r>
            <a:r>
              <a:rPr lang="zh-CN" altLang="en-US" sz="2400" dirty="0" smtClean="0">
                <a:latin typeface="Songti SC" pitchFamily="2" charset="-122"/>
                <a:ea typeface="Songti SC" pitchFamily="2" charset="-122"/>
              </a:rPr>
              <a:t>初始文本：</a:t>
            </a:r>
            <a:r>
              <a:rPr lang="en-US" altLang="zh-CN" sz="2400" dirty="0" err="1" smtClean="0">
                <a:solidFill>
                  <a:srgbClr val="0000FF"/>
                </a:solidFill>
                <a:latin typeface="Times New Roman" pitchFamily="18" charset="0"/>
                <a:ea typeface="Songti SC" pitchFamily="2" charset="-122"/>
              </a:rPr>
              <a:t>bbbbbbbbjjjkllqqqqqq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itchFamily="18" charset="0"/>
                <a:ea typeface="Songti SC" pitchFamily="2" charset="-122"/>
              </a:rPr>
              <a:t>+++++</a:t>
            </a:r>
          </a:p>
          <a:p>
            <a:pPr marL="0" indent="0" algn="just" eaLnBrk="1" hangingPunct="1">
              <a:lnSpc>
                <a:spcPct val="150000"/>
              </a:lnSpc>
              <a:buFontTx/>
              <a:buNone/>
            </a:pPr>
            <a:r>
              <a:rPr lang="en-US" altLang="zh-CN" sz="2400" dirty="0" smtClean="0">
                <a:latin typeface="Times New Roman" pitchFamily="18" charset="0"/>
                <a:ea typeface="Songti SC" pitchFamily="2" charset="-122"/>
              </a:rPr>
              <a:t>	</a:t>
            </a:r>
            <a:r>
              <a:rPr lang="zh-CN" altLang="en-US" sz="2400" dirty="0" smtClean="0">
                <a:latin typeface="Times New Roman" pitchFamily="18" charset="0"/>
                <a:ea typeface="Songti SC" pitchFamily="2" charset="-122"/>
              </a:rPr>
              <a:t>编码文本：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itchFamily="18" charset="0"/>
                <a:ea typeface="Songti SC" pitchFamily="2" charset="-122"/>
              </a:rPr>
              <a:t>*b8jjjkll*q6*+5  </a:t>
            </a:r>
          </a:p>
          <a:p>
            <a:pPr marL="0" indent="0" algn="just" eaLnBrk="1" hangingPunct="1">
              <a:lnSpc>
                <a:spcPct val="150000"/>
              </a:lnSpc>
              <a:buFontTx/>
              <a:buNone/>
            </a:pPr>
            <a:r>
              <a:rPr lang="en-US" altLang="zh-CN" sz="2400" dirty="0" smtClean="0">
                <a:solidFill>
                  <a:srgbClr val="0000FF"/>
                </a:solidFill>
                <a:latin typeface="Times New Roman" pitchFamily="18" charset="0"/>
                <a:ea typeface="Songti SC" pitchFamily="2" charset="-122"/>
              </a:rPr>
              <a:t>	</a:t>
            </a:r>
            <a:r>
              <a:rPr lang="en-US" altLang="zh-CN" sz="2400" i="1" dirty="0" smtClean="0">
                <a:latin typeface="Times New Roman" pitchFamily="18" charset="0"/>
                <a:ea typeface="Songti SC" pitchFamily="2" charset="-122"/>
              </a:rPr>
              <a:t>k</a:t>
            </a:r>
            <a:r>
              <a:rPr lang="zh-CN" altLang="en-US" sz="2400" i="1" dirty="0" smtClean="0">
                <a:latin typeface="Times New Roman" pitchFamily="18" charset="0"/>
                <a:ea typeface="Songti SC" pitchFamily="2" charset="-122"/>
              </a:rPr>
              <a:t>为什么没编码</a:t>
            </a:r>
            <a:r>
              <a:rPr lang="en-US" altLang="zh-CN" sz="2400" i="1" dirty="0" smtClean="0">
                <a:latin typeface="Times New Roman" pitchFamily="18" charset="0"/>
                <a:ea typeface="Songti SC" pitchFamily="2" charset="-122"/>
              </a:rPr>
              <a:t>?  j</a:t>
            </a:r>
            <a:r>
              <a:rPr lang="zh-CN" altLang="en-US" sz="2400" i="1" dirty="0" smtClean="0">
                <a:latin typeface="Times New Roman" pitchFamily="18" charset="0"/>
                <a:ea typeface="Songti SC" pitchFamily="2" charset="-122"/>
              </a:rPr>
              <a:t>呢？压缩比是</a:t>
            </a:r>
            <a:r>
              <a:rPr lang="en-US" altLang="zh-CN" sz="2400" i="1" dirty="0" smtClean="0">
                <a:latin typeface="Times New Roman" pitchFamily="18" charset="0"/>
                <a:ea typeface="Songti SC" pitchFamily="2" charset="-122"/>
              </a:rPr>
              <a:t>???</a:t>
            </a:r>
          </a:p>
          <a:p>
            <a:pPr marL="0" indent="0" algn="just" eaLnBrk="1" hangingPunct="1">
              <a:lnSpc>
                <a:spcPct val="150000"/>
              </a:lnSpc>
              <a:buFontTx/>
              <a:buNone/>
            </a:pPr>
            <a:r>
              <a:rPr lang="zh-CN" altLang="en-US" sz="2400" dirty="0" smtClean="0">
                <a:latin typeface="Times New Roman" pitchFamily="18" charset="0"/>
                <a:ea typeface="Songti SC" pitchFamily="2" charset="-122"/>
              </a:rPr>
              <a:t>例</a:t>
            </a:r>
            <a:r>
              <a:rPr lang="en-US" altLang="zh-CN" sz="2400" dirty="0" smtClean="0">
                <a:latin typeface="Times New Roman" pitchFamily="18" charset="0"/>
                <a:ea typeface="Songti SC" pitchFamily="2" charset="-122"/>
              </a:rPr>
              <a:t>2</a:t>
            </a:r>
            <a:r>
              <a:rPr lang="zh-CN" altLang="en-US" sz="2400" dirty="0" smtClean="0">
                <a:latin typeface="Times New Roman" pitchFamily="18" charset="0"/>
                <a:ea typeface="Songti SC" pitchFamily="2" charset="-122"/>
              </a:rPr>
              <a:t>：编码文本：</a:t>
            </a:r>
            <a:r>
              <a:rPr lang="en-US" altLang="zh-CN" sz="2400" dirty="0" smtClean="0">
                <a:latin typeface="Times New Roman" pitchFamily="18" charset="0"/>
                <a:ea typeface="Songti SC" pitchFamily="2" charset="-122"/>
              </a:rPr>
              <a:t>	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itchFamily="18" charset="0"/>
                <a:ea typeface="Songti SC" pitchFamily="2" charset="-122"/>
              </a:rPr>
              <a:t>*x4*p4l*k7</a:t>
            </a:r>
          </a:p>
          <a:p>
            <a:pPr marL="0" indent="0" algn="just" eaLnBrk="1" hangingPunct="1">
              <a:lnSpc>
                <a:spcPct val="150000"/>
              </a:lnSpc>
              <a:buFontTx/>
              <a:buNone/>
            </a:pPr>
            <a:r>
              <a:rPr lang="en-US" altLang="zh-CN" sz="2400" dirty="0" smtClean="0">
                <a:latin typeface="Times New Roman" pitchFamily="18" charset="0"/>
                <a:ea typeface="Songti SC" pitchFamily="2" charset="-122"/>
              </a:rPr>
              <a:t>	</a:t>
            </a:r>
            <a:r>
              <a:rPr lang="zh-CN" altLang="en-US" sz="2400" i="1" dirty="0" smtClean="0">
                <a:latin typeface="Times New Roman" pitchFamily="18" charset="0"/>
                <a:ea typeface="Songti SC" pitchFamily="2" charset="-122"/>
              </a:rPr>
              <a:t>原始文本</a:t>
            </a:r>
            <a:r>
              <a:rPr lang="en-US" altLang="zh-CN" sz="2400" i="1" dirty="0" smtClean="0">
                <a:latin typeface="Times New Roman" pitchFamily="18" charset="0"/>
                <a:ea typeface="Songti SC" pitchFamily="2" charset="-122"/>
              </a:rPr>
              <a:t>??</a:t>
            </a:r>
          </a:p>
          <a:p>
            <a:pPr marL="0" indent="0" algn="just" eaLnBrk="1" hangingPunct="1">
              <a:lnSpc>
                <a:spcPct val="150000"/>
              </a:lnSpc>
              <a:buFontTx/>
              <a:buNone/>
            </a:pPr>
            <a:r>
              <a:rPr lang="en-US" altLang="zh-CN" sz="2400" dirty="0" smtClean="0">
                <a:latin typeface="Times New Roman" pitchFamily="18" charset="0"/>
                <a:ea typeface="Songti SC" pitchFamily="2" charset="-122"/>
              </a:rPr>
              <a:t>		</a:t>
            </a:r>
            <a:r>
              <a:rPr lang="en-US" altLang="zh-CN" sz="2400" dirty="0" err="1" smtClean="0">
                <a:solidFill>
                  <a:srgbClr val="0000FF"/>
                </a:solidFill>
                <a:latin typeface="Times New Roman" pitchFamily="18" charset="0"/>
                <a:ea typeface="Songti SC" pitchFamily="2" charset="-122"/>
              </a:rPr>
              <a:t>xxxxpppplkkkkkkk</a:t>
            </a:r>
            <a:endParaRPr lang="en-US" altLang="zh-CN" sz="2400" dirty="0" smtClean="0">
              <a:latin typeface="Times New Roman" pitchFamily="18" charset="0"/>
              <a:ea typeface="Songti SC" pitchFamily="2" charset="-122"/>
            </a:endParaRPr>
          </a:p>
          <a:p>
            <a:pPr marL="0" indent="0" algn="just" eaLnBrk="1" hangingPunct="1">
              <a:lnSpc>
                <a:spcPct val="150000"/>
              </a:lnSpc>
              <a:buFontTx/>
              <a:buNone/>
            </a:pPr>
            <a:r>
              <a:rPr lang="en-US" altLang="zh-CN" sz="2400" i="1" dirty="0" smtClean="0">
                <a:latin typeface="Times New Roman" pitchFamily="18" charset="0"/>
                <a:ea typeface="Songti SC" pitchFamily="2" charset="-122"/>
              </a:rPr>
              <a:t>	</a:t>
            </a:r>
            <a:r>
              <a:rPr lang="zh-CN" altLang="en-US" sz="2400" i="1" dirty="0" smtClean="0">
                <a:latin typeface="Times New Roman" pitchFamily="18" charset="0"/>
                <a:ea typeface="Songti SC" pitchFamily="2" charset="-122"/>
              </a:rPr>
              <a:t>这种类型的重复在英语文本中很少出现。你能想象什么时候这种情况会发生吗？</a:t>
            </a:r>
            <a:endParaRPr lang="en-US" altLang="ja-JP" sz="2400" i="1" dirty="0" smtClean="0">
              <a:latin typeface="Times New Roman" pitchFamily="18" charset="0"/>
              <a:ea typeface="Songti SC" pitchFamily="2" charset="-122"/>
            </a:endParaRPr>
          </a:p>
          <a:p>
            <a:pPr marL="0" indent="0" algn="just" eaLnBrk="1" hangingPunct="1">
              <a:lnSpc>
                <a:spcPct val="150000"/>
              </a:lnSpc>
            </a:pPr>
            <a:endParaRPr lang="en-US" altLang="zh-CN" sz="2400" dirty="0" smtClean="0">
              <a:latin typeface="Songti SC" pitchFamily="2" charset="-122"/>
              <a:ea typeface="Songti SC" pitchFamily="2" charset="-122"/>
            </a:endParaRPr>
          </a:p>
          <a:p>
            <a:pPr marL="0" indent="0" algn="just" eaLnBrk="1" hangingPunct="1">
              <a:lnSpc>
                <a:spcPct val="150000"/>
              </a:lnSpc>
            </a:pPr>
            <a:endParaRPr lang="en-US" altLang="zh-CN" sz="2400" dirty="0" smtClean="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52400"/>
            <a:ext cx="6477000" cy="900113"/>
          </a:xfrm>
        </p:spPr>
        <p:txBody>
          <a:bodyPr/>
          <a:lstStyle/>
          <a:p>
            <a:r>
              <a:rPr lang="en-US" altLang="zh-CN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3.3.2 </a:t>
            </a:r>
            <a:r>
              <a:rPr lang="zh-CN" altLang="en-US" b="0" dirty="0" smtClean="0">
                <a:solidFill>
                  <a:schemeClr val="tx1"/>
                </a:solidFill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文本压缩</a:t>
            </a:r>
            <a:r>
              <a:rPr lang="en-US" altLang="zh-CN" b="0" dirty="0" smtClean="0">
                <a:solidFill>
                  <a:schemeClr val="tx1"/>
                </a:solidFill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b="0" dirty="0" smtClean="0">
                <a:solidFill>
                  <a:schemeClr val="tx1"/>
                </a:solidFill>
                <a:latin typeface="Songti SC" pitchFamily="2" charset="-122"/>
                <a:ea typeface="Songti SC" pitchFamily="2" charset="-122"/>
                <a:cs typeface="Times New Roman" pitchFamily="18" charset="0"/>
              </a:rPr>
              <a:t>行程长度编码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0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0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465DB9-3EC5-4295-92AA-D3C7B92F0AFF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910821"/>
              </p:ext>
            </p:extLst>
          </p:nvPr>
        </p:nvGraphicFramePr>
        <p:xfrm>
          <a:off x="5715000" y="356436"/>
          <a:ext cx="19812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/>
                <a:gridCol w="495300"/>
                <a:gridCol w="495300"/>
                <a:gridCol w="495300"/>
              </a:tblGrid>
              <a:tr h="3937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 bwMode="auto">
          <a:xfrm>
            <a:off x="990600" y="6019800"/>
            <a:ext cx="8153400" cy="8382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20015"/>
              </p:ext>
            </p:extLst>
          </p:nvPr>
        </p:nvGraphicFramePr>
        <p:xfrm>
          <a:off x="691249" y="2286000"/>
          <a:ext cx="787580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3" name="左大括号 2"/>
          <p:cNvSpPr/>
          <p:nvPr/>
        </p:nvSpPr>
        <p:spPr bwMode="auto">
          <a:xfrm rot="5400000">
            <a:off x="3654879" y="367393"/>
            <a:ext cx="457200" cy="3380014"/>
          </a:xfrm>
          <a:prstGeom prst="leftBrace">
            <a:avLst>
              <a:gd name="adj1" fmla="val 8333"/>
              <a:gd name="adj2" fmla="val 48052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0" y="14478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7</a:t>
            </a:r>
            <a:endParaRPr lang="zh-CN" altLang="en-US" dirty="0"/>
          </a:p>
        </p:txBody>
      </p:sp>
      <p:graphicFrame>
        <p:nvGraphicFramePr>
          <p:cNvPr id="38" name="表格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137450"/>
              </p:ext>
            </p:extLst>
          </p:nvPr>
        </p:nvGraphicFramePr>
        <p:xfrm>
          <a:off x="76202" y="3429000"/>
          <a:ext cx="9067797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488"/>
                <a:gridCol w="363488"/>
                <a:gridCol w="415419"/>
                <a:gridCol w="373873"/>
                <a:gridCol w="350846"/>
                <a:gridCol w="350846"/>
                <a:gridCol w="417678"/>
                <a:gridCol w="384258"/>
                <a:gridCol w="325785"/>
                <a:gridCol w="325785"/>
                <a:gridCol w="442733"/>
                <a:gridCol w="384258"/>
                <a:gridCol w="384258"/>
                <a:gridCol w="384258"/>
                <a:gridCol w="384258"/>
                <a:gridCol w="384258"/>
                <a:gridCol w="384258"/>
                <a:gridCol w="384258"/>
                <a:gridCol w="384258"/>
                <a:gridCol w="384258"/>
                <a:gridCol w="342495"/>
                <a:gridCol w="342495"/>
                <a:gridCol w="426028"/>
                <a:gridCol w="38425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6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255</a:t>
                      </a:r>
                    </a:p>
                    <a:p>
                      <a:pPr algn="ctr"/>
                      <a:r>
                        <a:rPr lang="en-US" altLang="zh-CN" sz="8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(RED)</a:t>
                      </a:r>
                      <a:endParaRPr lang="zh-CN" altLang="en-US" sz="8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255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(GREEN)</a:t>
                      </a:r>
                      <a:endParaRPr kumimoji="0" lang="zh-CN" altLang="en-US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255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(BLUE)</a:t>
                      </a:r>
                      <a:endParaRPr kumimoji="0" lang="zh-CN" altLang="en-US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</a:t>
                      </a:r>
                      <a:endParaRPr kumimoji="0" lang="zh-CN" alt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255</a:t>
                      </a:r>
                    </a:p>
                    <a:p>
                      <a:pPr algn="ctr"/>
                      <a:r>
                        <a:rPr lang="en-US" altLang="zh-CN" sz="8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(RED)</a:t>
                      </a:r>
                      <a:endParaRPr lang="zh-CN" altLang="en-US" sz="8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255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(GREEN)</a:t>
                      </a:r>
                      <a:endParaRPr kumimoji="0" lang="zh-CN" altLang="en-US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(BLUE)</a:t>
                      </a:r>
                      <a:endParaRPr kumimoji="0" lang="zh-CN" altLang="en-US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600" dirty="0" smtClean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altLang="zh-CN" sz="8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(RED)</a:t>
                      </a:r>
                      <a:endParaRPr lang="zh-CN" altLang="en-US" sz="8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(GREEN)</a:t>
                      </a:r>
                      <a:endParaRPr kumimoji="0" lang="zh-CN" altLang="en-US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(BLUE)</a:t>
                      </a:r>
                      <a:endParaRPr kumimoji="0" lang="zh-CN" altLang="en-US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</a:t>
                      </a:r>
                      <a:endParaRPr kumimoji="0" lang="zh-CN" alt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255</a:t>
                      </a:r>
                    </a:p>
                    <a:p>
                      <a:pPr algn="ctr"/>
                      <a:r>
                        <a:rPr lang="en-US" altLang="zh-CN" sz="8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(RED)</a:t>
                      </a:r>
                      <a:endParaRPr lang="zh-CN" altLang="en-US" sz="8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255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</a:t>
                      </a:r>
                      <a:r>
                        <a:rPr kumimoji="0" lang="en-US" altLang="zh-CN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GREEN)</a:t>
                      </a:r>
                      <a:endParaRPr kumimoji="0" lang="zh-CN" altLang="en-US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(BLUE)</a:t>
                      </a:r>
                      <a:endParaRPr kumimoji="0" lang="zh-CN" altLang="en-US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</a:t>
                      </a:r>
                      <a:endParaRPr kumimoji="0" lang="zh-CN" alt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255</a:t>
                      </a:r>
                    </a:p>
                    <a:p>
                      <a:pPr algn="ctr"/>
                      <a:r>
                        <a:rPr lang="en-US" altLang="zh-CN" sz="8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(RED)</a:t>
                      </a:r>
                      <a:endParaRPr lang="zh-CN" altLang="en-US" sz="8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255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(GREEN)</a:t>
                      </a:r>
                      <a:endParaRPr kumimoji="0" lang="zh-CN" altLang="en-US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(BLUE)</a:t>
                      </a:r>
                      <a:endParaRPr kumimoji="0" lang="zh-CN" altLang="en-US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6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255</a:t>
                      </a:r>
                    </a:p>
                    <a:p>
                      <a:pPr algn="ctr"/>
                      <a:r>
                        <a:rPr lang="en-US" altLang="zh-CN" sz="800" dirty="0" smtClean="0">
                          <a:solidFill>
                            <a:srgbClr val="00206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(RED)</a:t>
                      </a:r>
                      <a:endParaRPr lang="zh-CN" altLang="en-US" sz="800" dirty="0">
                        <a:solidFill>
                          <a:srgbClr val="00206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255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(GREEN)</a:t>
                      </a:r>
                      <a:endParaRPr kumimoji="0" lang="zh-CN" altLang="en-US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(BLUE)</a:t>
                      </a:r>
                      <a:endParaRPr kumimoji="0" lang="zh-CN" altLang="en-US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0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465DB9-3EC5-4295-92AA-D3C7B92F0AFF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90525" y="1752601"/>
            <a:ext cx="8372475" cy="350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457200" algn="just" eaLnBrk="1" hangingPunct="1">
              <a:lnSpc>
                <a:spcPct val="150000"/>
              </a:lnSpc>
              <a:buFontTx/>
              <a:buNone/>
            </a:pPr>
            <a:r>
              <a:rPr lang="zh-CN" altLang="en-US" sz="2800" i="1" dirty="0" smtClean="0">
                <a:latin typeface="宋体" charset="-122"/>
                <a:ea typeface="宋体" charset="-122"/>
              </a:rPr>
              <a:t>问题：文本中很少使用字母“</a:t>
            </a:r>
            <a:r>
              <a:rPr lang="en-US" altLang="zh-CN" sz="2800" i="1" dirty="0" smtClean="0">
                <a:latin typeface="宋体" charset="-122"/>
                <a:ea typeface="宋体" charset="-122"/>
              </a:rPr>
              <a:t>X</a:t>
            </a:r>
            <a:r>
              <a:rPr lang="zh-CN" altLang="en-US" sz="2800" i="1" dirty="0" smtClean="0">
                <a:latin typeface="宋体" charset="-122"/>
                <a:ea typeface="宋体" charset="-122"/>
              </a:rPr>
              <a:t>”，为什么字符“</a:t>
            </a:r>
            <a:r>
              <a:rPr lang="en-US" altLang="zh-CN" sz="2800" i="1" dirty="0" smtClean="0">
                <a:latin typeface="宋体" charset="-122"/>
                <a:ea typeface="宋体" charset="-122"/>
              </a:rPr>
              <a:t>X”</a:t>
            </a:r>
            <a:r>
              <a:rPr lang="zh-CN" altLang="en-US" sz="2800" i="1" dirty="0" smtClean="0">
                <a:latin typeface="宋体" charset="-122"/>
                <a:ea typeface="宋体" charset="-122"/>
              </a:rPr>
              <a:t>的表示与常用的空格的表示要用相同的位数？   </a:t>
            </a:r>
            <a:r>
              <a:rPr lang="zh-CN" altLang="en-US" sz="2800" dirty="0" smtClean="0">
                <a:solidFill>
                  <a:srgbClr val="3333FF"/>
                </a:solidFill>
                <a:latin typeface="黑体" pitchFamily="49" charset="-122"/>
                <a:ea typeface="黑体" pitchFamily="49" charset="-122"/>
              </a:rPr>
              <a:t>哈夫曼编码：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用不同的（</a:t>
            </a:r>
            <a:r>
              <a:rPr lang="zh-CN" altLang="en-US" sz="2800" dirty="0" smtClean="0">
                <a:solidFill>
                  <a:srgbClr val="3333FF"/>
                </a:solidFill>
                <a:latin typeface="黑体" pitchFamily="49" charset="-122"/>
                <a:ea typeface="黑体" pitchFamily="49" charset="-122"/>
              </a:rPr>
              <a:t>变长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）位数来表示字符。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pPr marL="0" indent="457200" algn="just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基本思想：较</a:t>
            </a:r>
            <a:r>
              <a:rPr lang="zh-CN" altLang="en-US" sz="2800" dirty="0" smtClean="0">
                <a:solidFill>
                  <a:srgbClr val="3333FF"/>
                </a:solidFill>
                <a:latin typeface="黑体" pitchFamily="49" charset="-122"/>
                <a:ea typeface="黑体" pitchFamily="49" charset="-122"/>
              </a:rPr>
              <a:t>短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的字符串表示</a:t>
            </a:r>
            <a:r>
              <a:rPr lang="zh-CN" altLang="en-US" sz="2800" dirty="0" smtClean="0">
                <a:solidFill>
                  <a:srgbClr val="3333FF"/>
                </a:solidFill>
                <a:latin typeface="黑体" pitchFamily="49" charset="-122"/>
                <a:ea typeface="黑体" pitchFamily="49" charset="-122"/>
              </a:rPr>
              <a:t>经常出现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的字符。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pPr marL="0" indent="457200" algn="just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字符集编码：字符的编码是</a:t>
            </a:r>
            <a:r>
              <a:rPr lang="zh-CN" altLang="en-US" sz="2800" dirty="0" smtClean="0">
                <a:solidFill>
                  <a:srgbClr val="3333FF"/>
                </a:solidFill>
                <a:latin typeface="黑体" pitchFamily="49" charset="-122"/>
                <a:ea typeface="黑体" pitchFamily="49" charset="-122"/>
              </a:rPr>
              <a:t>定长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的。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395160"/>
            <a:ext cx="5791200" cy="747840"/>
          </a:xfrm>
        </p:spPr>
        <p:txBody>
          <a:bodyPr/>
          <a:lstStyle/>
          <a:p>
            <a:r>
              <a:rPr lang="en-US" altLang="zh-CN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3.3.3 </a:t>
            </a:r>
            <a:r>
              <a:rPr lang="zh-CN" altLang="en-US" b="0" dirty="0" smtClean="0">
                <a:solidFill>
                  <a:schemeClr val="tx1"/>
                </a:solidFill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文本压缩</a:t>
            </a:r>
            <a:r>
              <a:rPr lang="en-US" altLang="zh-CN" b="0" dirty="0" smtClean="0">
                <a:solidFill>
                  <a:schemeClr val="tx1"/>
                </a:solidFill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b="0" dirty="0" smtClean="0">
                <a:solidFill>
                  <a:schemeClr val="tx1"/>
                </a:solidFill>
                <a:latin typeface="Songti SC" pitchFamily="2" charset="-122"/>
                <a:ea typeface="Songti SC" pitchFamily="2" charset="-122"/>
                <a:cs typeface="Times New Roman" pitchFamily="18" charset="0"/>
              </a:rPr>
              <a:t>哈夫曼编码</a:t>
            </a:r>
          </a:p>
        </p:txBody>
      </p:sp>
    </p:spTree>
    <p:extLst>
      <p:ext uri="{BB962C8B-B14F-4D97-AF65-F5344CB8AC3E}">
        <p14:creationId xmlns:p14="http://schemas.microsoft.com/office/powerpoint/2010/main" val="303599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465DB9-3EC5-4295-92AA-D3C7B92F0AFF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  <p:sp>
        <p:nvSpPr>
          <p:cNvPr id="12" name="矩形 11"/>
          <p:cNvSpPr/>
          <p:nvPr/>
        </p:nvSpPr>
        <p:spPr bwMode="auto">
          <a:xfrm>
            <a:off x="990600" y="6019800"/>
            <a:ext cx="8153400" cy="8382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graphicFrame>
        <p:nvGraphicFramePr>
          <p:cNvPr id="38" name="表格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32047"/>
              </p:ext>
            </p:extLst>
          </p:nvPr>
        </p:nvGraphicFramePr>
        <p:xfrm>
          <a:off x="704853" y="2466945"/>
          <a:ext cx="7875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</a:tblGrid>
              <a:tr h="1422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3" name="右大括号 2"/>
          <p:cNvSpPr/>
          <p:nvPr/>
        </p:nvSpPr>
        <p:spPr bwMode="auto">
          <a:xfrm rot="16200000">
            <a:off x="1108982" y="1847822"/>
            <a:ext cx="171452" cy="9906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1804" y="1828800"/>
            <a:ext cx="83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白黄</a:t>
            </a:r>
          </a:p>
        </p:txBody>
      </p:sp>
      <p:sp>
        <p:nvSpPr>
          <p:cNvPr id="39" name="右大括号 38"/>
          <p:cNvSpPr/>
          <p:nvPr/>
        </p:nvSpPr>
        <p:spPr bwMode="auto">
          <a:xfrm rot="16200000">
            <a:off x="2099578" y="1857433"/>
            <a:ext cx="171452" cy="9906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2400" y="1838235"/>
            <a:ext cx="83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黑黄</a:t>
            </a:r>
            <a:endParaRPr lang="zh-CN" altLang="en-US" sz="20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1" name="右大括号 40"/>
          <p:cNvSpPr/>
          <p:nvPr/>
        </p:nvSpPr>
        <p:spPr bwMode="auto">
          <a:xfrm rot="16200000">
            <a:off x="3090178" y="1857433"/>
            <a:ext cx="171452" cy="9906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33000" y="1838235"/>
            <a:ext cx="83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黄黄</a:t>
            </a:r>
            <a:endParaRPr lang="zh-CN" altLang="en-US" sz="20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3" name="右大括号 42"/>
          <p:cNvSpPr/>
          <p:nvPr/>
        </p:nvSpPr>
        <p:spPr bwMode="auto">
          <a:xfrm rot="16200000">
            <a:off x="6040207" y="1857433"/>
            <a:ext cx="171452" cy="9906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04800" y="1838235"/>
            <a:ext cx="83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白白</a:t>
            </a:r>
            <a:endParaRPr lang="zh-CN" altLang="en-US" sz="20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5" name="右大括号 44"/>
          <p:cNvSpPr/>
          <p:nvPr/>
        </p:nvSpPr>
        <p:spPr bwMode="auto">
          <a:xfrm rot="16200000">
            <a:off x="4048122" y="1857433"/>
            <a:ext cx="171452" cy="9906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01829" y="1828800"/>
            <a:ext cx="83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黄黄</a:t>
            </a:r>
            <a:endParaRPr lang="zh-CN" altLang="en-US" sz="20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7" name="右大括号 46"/>
          <p:cNvSpPr/>
          <p:nvPr/>
        </p:nvSpPr>
        <p:spPr bwMode="auto">
          <a:xfrm rot="16200000">
            <a:off x="5038722" y="1857433"/>
            <a:ext cx="171452" cy="9906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814200" y="1857345"/>
            <a:ext cx="83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黄黄</a:t>
            </a:r>
            <a:endParaRPr lang="zh-CN" altLang="en-US" sz="20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9" name="右大括号 48"/>
          <p:cNvSpPr/>
          <p:nvPr/>
        </p:nvSpPr>
        <p:spPr bwMode="auto">
          <a:xfrm rot="16200000">
            <a:off x="7999631" y="1857433"/>
            <a:ext cx="171452" cy="9906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786000" y="1866721"/>
            <a:ext cx="83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黄黄</a:t>
            </a:r>
            <a:endParaRPr lang="zh-CN" altLang="en-US" sz="20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1" name="右大括号 50"/>
          <p:cNvSpPr/>
          <p:nvPr/>
        </p:nvSpPr>
        <p:spPr bwMode="auto">
          <a:xfrm rot="16200000">
            <a:off x="7030805" y="1879030"/>
            <a:ext cx="171452" cy="947053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95400" y="1857345"/>
            <a:ext cx="83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白黄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896" y="3228945"/>
            <a:ext cx="8572504" cy="113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Times New Roman" pitchFamily="18" charset="0"/>
                <a:ea typeface="宋体" pitchFamily="2" charset="-122"/>
              </a:rPr>
              <a:t>表示为：白黄</a:t>
            </a:r>
            <a:r>
              <a:rPr lang="en-US" altLang="zh-CN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(WY)</a:t>
            </a:r>
            <a:r>
              <a:rPr lang="zh-CN" altLang="en-US" b="1" dirty="0" smtClean="0">
                <a:latin typeface="Times New Roman" pitchFamily="18" charset="0"/>
                <a:ea typeface="宋体" pitchFamily="2" charset="-122"/>
              </a:rPr>
              <a:t>、黑黄</a:t>
            </a:r>
            <a:r>
              <a:rPr lang="en-US" altLang="zh-CN" b="1" dirty="0" smtClean="0">
                <a:latin typeface="Times New Roman" pitchFamily="18" charset="0"/>
                <a:ea typeface="宋体" pitchFamily="2" charset="-122"/>
              </a:rPr>
              <a:t>(BY)</a:t>
            </a:r>
            <a:r>
              <a:rPr lang="zh-CN" altLang="en-US" b="1" dirty="0" smtClean="0">
                <a:latin typeface="Times New Roman" pitchFamily="18" charset="0"/>
                <a:ea typeface="宋体" pitchFamily="2" charset="-122"/>
              </a:rPr>
              <a:t>、黄黄</a:t>
            </a:r>
            <a:r>
              <a:rPr lang="en-US" altLang="zh-CN" b="1" dirty="0" smtClean="0">
                <a:latin typeface="Times New Roman" pitchFamily="18" charset="0"/>
                <a:ea typeface="宋体" pitchFamily="2" charset="-122"/>
              </a:rPr>
              <a:t>(YY)</a:t>
            </a:r>
            <a:r>
              <a:rPr lang="zh-CN" altLang="en-US" b="1" dirty="0" smtClean="0">
                <a:latin typeface="Times New Roman" pitchFamily="18" charset="0"/>
                <a:ea typeface="宋体" pitchFamily="2" charset="-122"/>
              </a:rPr>
              <a:t>、白白</a:t>
            </a:r>
            <a:r>
              <a:rPr lang="en-US" altLang="zh-CN" b="1" dirty="0" smtClean="0">
                <a:latin typeface="Times New Roman" pitchFamily="18" charset="0"/>
                <a:ea typeface="宋体" pitchFamily="2" charset="-122"/>
              </a:rPr>
              <a:t>(WW)</a:t>
            </a:r>
            <a:r>
              <a:rPr lang="zh-CN" altLang="en-US" b="1" dirty="0" smtClean="0">
                <a:latin typeface="Times New Roman" pitchFamily="18" charset="0"/>
                <a:ea typeface="宋体" pitchFamily="2" charset="-122"/>
              </a:rPr>
              <a:t>四对，</a:t>
            </a:r>
            <a:endParaRPr lang="en-US" altLang="zh-CN" b="1" dirty="0" smtClean="0">
              <a:latin typeface="Times New Roman" pitchFamily="18" charset="0"/>
              <a:ea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Times New Roman" pitchFamily="18" charset="0"/>
                <a:ea typeface="宋体" pitchFamily="2" charset="-122"/>
              </a:rPr>
              <a:t>对图像生成紧凑代码对</a:t>
            </a:r>
            <a:r>
              <a:rPr lang="zh-CN" altLang="en-US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（</a:t>
            </a:r>
            <a:r>
              <a:rPr lang="en-US" altLang="zh-CN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compact codes</a:t>
            </a:r>
            <a:r>
              <a:rPr lang="zh-CN" altLang="en-US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）</a:t>
            </a:r>
            <a:endParaRPr lang="zh-CN" altLang="en-US" b="1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01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465DB9-3EC5-4295-92AA-D3C7B92F0AFF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887989"/>
              </p:ext>
            </p:extLst>
          </p:nvPr>
        </p:nvGraphicFramePr>
        <p:xfrm>
          <a:off x="7086600" y="177800"/>
          <a:ext cx="19812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/>
                <a:gridCol w="495300"/>
                <a:gridCol w="495300"/>
                <a:gridCol w="495300"/>
              </a:tblGrid>
              <a:tr h="3937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 bwMode="auto">
          <a:xfrm>
            <a:off x="990600" y="6019800"/>
            <a:ext cx="8153400" cy="8382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graphicFrame>
        <p:nvGraphicFramePr>
          <p:cNvPr id="38" name="表格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826467"/>
              </p:ext>
            </p:extLst>
          </p:nvPr>
        </p:nvGraphicFramePr>
        <p:xfrm>
          <a:off x="704853" y="5349240"/>
          <a:ext cx="7875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  <a:gridCol w="492238"/>
              </a:tblGrid>
              <a:tr h="1422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3" name="右大括号 2"/>
          <p:cNvSpPr/>
          <p:nvPr/>
        </p:nvSpPr>
        <p:spPr bwMode="auto">
          <a:xfrm rot="16200000">
            <a:off x="1108982" y="4730117"/>
            <a:ext cx="171452" cy="9906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1804" y="4711095"/>
            <a:ext cx="83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白黄</a:t>
            </a:r>
          </a:p>
        </p:txBody>
      </p:sp>
      <p:sp>
        <p:nvSpPr>
          <p:cNvPr id="39" name="右大括号 38"/>
          <p:cNvSpPr/>
          <p:nvPr/>
        </p:nvSpPr>
        <p:spPr bwMode="auto">
          <a:xfrm rot="16200000">
            <a:off x="2099578" y="4739728"/>
            <a:ext cx="171452" cy="9906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2400" y="4720530"/>
            <a:ext cx="83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黑黄</a:t>
            </a:r>
            <a:endParaRPr lang="zh-CN" altLang="en-US" sz="20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1" name="右大括号 40"/>
          <p:cNvSpPr/>
          <p:nvPr/>
        </p:nvSpPr>
        <p:spPr bwMode="auto">
          <a:xfrm rot="16200000">
            <a:off x="3090178" y="4739728"/>
            <a:ext cx="171452" cy="9906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33000" y="4720530"/>
            <a:ext cx="83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黄黄</a:t>
            </a:r>
            <a:endParaRPr lang="zh-CN" altLang="en-US" sz="20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3" name="右大括号 42"/>
          <p:cNvSpPr/>
          <p:nvPr/>
        </p:nvSpPr>
        <p:spPr bwMode="auto">
          <a:xfrm rot="16200000">
            <a:off x="6040207" y="4739728"/>
            <a:ext cx="171452" cy="9906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04800" y="4720530"/>
            <a:ext cx="83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白白</a:t>
            </a:r>
            <a:endParaRPr lang="zh-CN" altLang="en-US" sz="20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5" name="右大括号 44"/>
          <p:cNvSpPr/>
          <p:nvPr/>
        </p:nvSpPr>
        <p:spPr bwMode="auto">
          <a:xfrm rot="16200000">
            <a:off x="4048122" y="4739728"/>
            <a:ext cx="171452" cy="9906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01829" y="4711095"/>
            <a:ext cx="83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黄黄</a:t>
            </a:r>
            <a:endParaRPr lang="zh-CN" altLang="en-US" sz="20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7" name="右大括号 46"/>
          <p:cNvSpPr/>
          <p:nvPr/>
        </p:nvSpPr>
        <p:spPr bwMode="auto">
          <a:xfrm rot="16200000">
            <a:off x="5038722" y="4739728"/>
            <a:ext cx="171452" cy="9906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814200" y="4739640"/>
            <a:ext cx="83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黄黄</a:t>
            </a:r>
            <a:endParaRPr lang="zh-CN" altLang="en-US" sz="20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9" name="右大括号 48"/>
          <p:cNvSpPr/>
          <p:nvPr/>
        </p:nvSpPr>
        <p:spPr bwMode="auto">
          <a:xfrm rot="16200000">
            <a:off x="7999631" y="4739728"/>
            <a:ext cx="171452" cy="9906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786000" y="4749016"/>
            <a:ext cx="83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宋体" pitchFamily="2" charset="-122"/>
                <a:ea typeface="宋体" pitchFamily="2" charset="-122"/>
              </a:rPr>
              <a:t>黄黄</a:t>
            </a:r>
            <a:endParaRPr lang="zh-CN" altLang="en-US" sz="20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1" name="右大括号 50"/>
          <p:cNvSpPr/>
          <p:nvPr/>
        </p:nvSpPr>
        <p:spPr bwMode="auto">
          <a:xfrm rot="16200000">
            <a:off x="7030805" y="4761325"/>
            <a:ext cx="171452" cy="947053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95400" y="4739640"/>
            <a:ext cx="83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白黄</a:t>
            </a:r>
          </a:p>
        </p:txBody>
      </p:sp>
      <p:sp>
        <p:nvSpPr>
          <p:cNvPr id="36" name="椭圆 35"/>
          <p:cNvSpPr/>
          <p:nvPr/>
        </p:nvSpPr>
        <p:spPr bwMode="auto">
          <a:xfrm>
            <a:off x="5715000" y="1676400"/>
            <a:ext cx="827319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rPr>
              <a:t>1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7" name="直接连接符 36"/>
          <p:cNvCxnSpPr>
            <a:stCxn id="36" idx="4"/>
          </p:cNvCxnSpPr>
          <p:nvPr/>
        </p:nvCxnSpPr>
        <p:spPr bwMode="auto">
          <a:xfrm flipH="1">
            <a:off x="6128659" y="2438400"/>
            <a:ext cx="1" cy="6857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3" name="TextBox 52"/>
          <p:cNvSpPr txBox="1"/>
          <p:nvPr/>
        </p:nvSpPr>
        <p:spPr>
          <a:xfrm>
            <a:off x="5769440" y="3124199"/>
            <a:ext cx="772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WW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椭圆 53"/>
          <p:cNvSpPr/>
          <p:nvPr/>
        </p:nvSpPr>
        <p:spPr bwMode="auto">
          <a:xfrm>
            <a:off x="4419600" y="1676401"/>
            <a:ext cx="827319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rPr>
              <a:t>4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55" name="直接连接符 54"/>
          <p:cNvCxnSpPr>
            <a:stCxn id="54" idx="4"/>
          </p:cNvCxnSpPr>
          <p:nvPr/>
        </p:nvCxnSpPr>
        <p:spPr bwMode="auto">
          <a:xfrm flipH="1">
            <a:off x="4833259" y="2438401"/>
            <a:ext cx="1" cy="6857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6" name="TextBox 55"/>
          <p:cNvSpPr txBox="1"/>
          <p:nvPr/>
        </p:nvSpPr>
        <p:spPr>
          <a:xfrm>
            <a:off x="4503971" y="3124200"/>
            <a:ext cx="666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YY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椭圆 56"/>
          <p:cNvSpPr/>
          <p:nvPr/>
        </p:nvSpPr>
        <p:spPr bwMode="auto">
          <a:xfrm>
            <a:off x="1752600" y="1676400"/>
            <a:ext cx="827319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rPr>
              <a:t>2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58" name="直接连接符 57"/>
          <p:cNvCxnSpPr>
            <a:stCxn id="57" idx="4"/>
          </p:cNvCxnSpPr>
          <p:nvPr/>
        </p:nvCxnSpPr>
        <p:spPr bwMode="auto">
          <a:xfrm flipH="1">
            <a:off x="2166259" y="2438400"/>
            <a:ext cx="1" cy="6857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9" name="TextBox 58"/>
          <p:cNvSpPr txBox="1"/>
          <p:nvPr/>
        </p:nvSpPr>
        <p:spPr>
          <a:xfrm>
            <a:off x="1828800" y="3124199"/>
            <a:ext cx="742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椭圆 59"/>
          <p:cNvSpPr/>
          <p:nvPr/>
        </p:nvSpPr>
        <p:spPr bwMode="auto">
          <a:xfrm>
            <a:off x="3048000" y="1671936"/>
            <a:ext cx="827319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rPr>
              <a:t>1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61" name="直接连接符 60"/>
          <p:cNvCxnSpPr>
            <a:stCxn id="60" idx="4"/>
          </p:cNvCxnSpPr>
          <p:nvPr/>
        </p:nvCxnSpPr>
        <p:spPr bwMode="auto">
          <a:xfrm flipH="1">
            <a:off x="3461659" y="2433936"/>
            <a:ext cx="1" cy="6857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" name="TextBox 61"/>
          <p:cNvSpPr txBox="1"/>
          <p:nvPr/>
        </p:nvSpPr>
        <p:spPr>
          <a:xfrm>
            <a:off x="3132371" y="3119735"/>
            <a:ext cx="666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1" y="609600"/>
            <a:ext cx="696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因为 黄黄 最常见，我们希望用最紧凑的形式表示它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890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9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4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5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25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9" dur="25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0" dur="25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25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6" dur="25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7" dur="25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250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1" dur="250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2" dur="250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5" dur="25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6" dur="25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7" dur="25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5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9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2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36" grpId="0" animBg="1"/>
      <p:bldP spid="53" grpId="0"/>
      <p:bldP spid="54" grpId="0" animBg="1"/>
      <p:bldP spid="56" grpId="0"/>
      <p:bldP spid="57" grpId="0" animBg="1"/>
      <p:bldP spid="59" grpId="0"/>
      <p:bldP spid="60" grpId="0" animBg="1"/>
      <p:bldP spid="62" grpId="0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465DB9-3EC5-4295-92AA-D3C7B92F0AFF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  <p:sp>
        <p:nvSpPr>
          <p:cNvPr id="12" name="矩形 11"/>
          <p:cNvSpPr/>
          <p:nvPr/>
        </p:nvSpPr>
        <p:spPr bwMode="auto">
          <a:xfrm>
            <a:off x="990600" y="6019800"/>
            <a:ext cx="8153400" cy="8382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4495800" y="1147464"/>
            <a:ext cx="827319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rPr>
              <a:t>1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7" name="直接连接符 36"/>
          <p:cNvCxnSpPr>
            <a:stCxn id="36" idx="4"/>
          </p:cNvCxnSpPr>
          <p:nvPr/>
        </p:nvCxnSpPr>
        <p:spPr bwMode="auto">
          <a:xfrm flipH="1">
            <a:off x="4909459" y="1909464"/>
            <a:ext cx="1" cy="6857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3" name="TextBox 52"/>
          <p:cNvSpPr txBox="1"/>
          <p:nvPr/>
        </p:nvSpPr>
        <p:spPr>
          <a:xfrm>
            <a:off x="4550240" y="2595263"/>
            <a:ext cx="772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WW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椭圆 53"/>
          <p:cNvSpPr/>
          <p:nvPr/>
        </p:nvSpPr>
        <p:spPr bwMode="auto">
          <a:xfrm>
            <a:off x="3200400" y="1147465"/>
            <a:ext cx="827319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rPr>
              <a:t>4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55" name="直接连接符 54"/>
          <p:cNvCxnSpPr>
            <a:stCxn id="54" idx="4"/>
          </p:cNvCxnSpPr>
          <p:nvPr/>
        </p:nvCxnSpPr>
        <p:spPr bwMode="auto">
          <a:xfrm flipH="1">
            <a:off x="3614059" y="1909465"/>
            <a:ext cx="1" cy="6857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6" name="TextBox 55"/>
          <p:cNvSpPr txBox="1"/>
          <p:nvPr/>
        </p:nvSpPr>
        <p:spPr>
          <a:xfrm>
            <a:off x="3284771" y="2595264"/>
            <a:ext cx="666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YY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椭圆 56"/>
          <p:cNvSpPr/>
          <p:nvPr/>
        </p:nvSpPr>
        <p:spPr bwMode="auto">
          <a:xfrm>
            <a:off x="533400" y="1147464"/>
            <a:ext cx="827319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rPr>
              <a:t>2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58" name="直接连接符 57"/>
          <p:cNvCxnSpPr>
            <a:stCxn id="57" idx="4"/>
          </p:cNvCxnSpPr>
          <p:nvPr/>
        </p:nvCxnSpPr>
        <p:spPr bwMode="auto">
          <a:xfrm flipH="1">
            <a:off x="947059" y="1909464"/>
            <a:ext cx="1" cy="6857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9" name="TextBox 58"/>
          <p:cNvSpPr txBox="1"/>
          <p:nvPr/>
        </p:nvSpPr>
        <p:spPr>
          <a:xfrm>
            <a:off x="609600" y="2595263"/>
            <a:ext cx="742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椭圆 59"/>
          <p:cNvSpPr/>
          <p:nvPr/>
        </p:nvSpPr>
        <p:spPr bwMode="auto">
          <a:xfrm>
            <a:off x="1828800" y="1143000"/>
            <a:ext cx="827319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rPr>
              <a:t>1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61" name="直接连接符 60"/>
          <p:cNvCxnSpPr>
            <a:stCxn id="60" idx="4"/>
          </p:cNvCxnSpPr>
          <p:nvPr/>
        </p:nvCxnSpPr>
        <p:spPr bwMode="auto">
          <a:xfrm flipH="1">
            <a:off x="2242459" y="1905000"/>
            <a:ext cx="1" cy="6857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" name="TextBox 61"/>
          <p:cNvSpPr txBox="1"/>
          <p:nvPr/>
        </p:nvSpPr>
        <p:spPr>
          <a:xfrm>
            <a:off x="1913171" y="2590799"/>
            <a:ext cx="666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3919" y="457200"/>
            <a:ext cx="716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首先，列出所有块和频率，每轮选出两个最低的频率</a:t>
            </a:r>
            <a:endParaRPr lang="zh-CN" altLang="en-US" dirty="0"/>
          </a:p>
        </p:txBody>
      </p:sp>
      <p:sp>
        <p:nvSpPr>
          <p:cNvPr id="63" name="椭圆 62"/>
          <p:cNvSpPr/>
          <p:nvPr/>
        </p:nvSpPr>
        <p:spPr bwMode="auto">
          <a:xfrm>
            <a:off x="7393595" y="4203419"/>
            <a:ext cx="609600" cy="60513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64" name="直接连接符 63"/>
          <p:cNvCxnSpPr>
            <a:stCxn id="63" idx="5"/>
          </p:cNvCxnSpPr>
          <p:nvPr/>
        </p:nvCxnSpPr>
        <p:spPr bwMode="auto">
          <a:xfrm>
            <a:off x="7913921" y="4719935"/>
            <a:ext cx="306992" cy="3978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5" name="TextBox 64"/>
          <p:cNvSpPr txBox="1"/>
          <p:nvPr/>
        </p:nvSpPr>
        <p:spPr>
          <a:xfrm>
            <a:off x="7913921" y="5117819"/>
            <a:ext cx="772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WW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6" name="直接连接符 65"/>
          <p:cNvCxnSpPr>
            <a:stCxn id="63" idx="3"/>
          </p:cNvCxnSpPr>
          <p:nvPr/>
        </p:nvCxnSpPr>
        <p:spPr bwMode="auto">
          <a:xfrm flipH="1">
            <a:off x="7241194" y="4719935"/>
            <a:ext cx="241675" cy="3978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7" name="TextBox 66"/>
          <p:cNvSpPr txBox="1"/>
          <p:nvPr/>
        </p:nvSpPr>
        <p:spPr>
          <a:xfrm>
            <a:off x="6854754" y="5104698"/>
            <a:ext cx="772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6640321" y="3402615"/>
            <a:ext cx="609600" cy="60513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69" name="直接连接符 68"/>
          <p:cNvCxnSpPr>
            <a:stCxn id="68" idx="3"/>
          </p:cNvCxnSpPr>
          <p:nvPr/>
        </p:nvCxnSpPr>
        <p:spPr bwMode="auto">
          <a:xfrm flipH="1">
            <a:off x="6395393" y="3919131"/>
            <a:ext cx="334202" cy="4147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0" name="TextBox 69"/>
          <p:cNvSpPr txBox="1"/>
          <p:nvPr/>
        </p:nvSpPr>
        <p:spPr>
          <a:xfrm>
            <a:off x="5958877" y="4258270"/>
            <a:ext cx="772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1" name="直接连接符 70"/>
          <p:cNvCxnSpPr>
            <a:stCxn id="68" idx="5"/>
            <a:endCxn id="63" idx="1"/>
          </p:cNvCxnSpPr>
          <p:nvPr/>
        </p:nvCxnSpPr>
        <p:spPr bwMode="auto">
          <a:xfrm>
            <a:off x="7160647" y="3919131"/>
            <a:ext cx="322222" cy="3729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2" name="椭圆 71"/>
          <p:cNvSpPr/>
          <p:nvPr/>
        </p:nvSpPr>
        <p:spPr bwMode="auto">
          <a:xfrm>
            <a:off x="5859806" y="2590800"/>
            <a:ext cx="609600" cy="60513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73" name="直接连接符 72"/>
          <p:cNvCxnSpPr>
            <a:stCxn id="72" idx="3"/>
          </p:cNvCxnSpPr>
          <p:nvPr/>
        </p:nvCxnSpPr>
        <p:spPr bwMode="auto">
          <a:xfrm flipH="1">
            <a:off x="5614878" y="3107316"/>
            <a:ext cx="334202" cy="4147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4" name="直接连接符 73"/>
          <p:cNvCxnSpPr>
            <a:stCxn id="72" idx="5"/>
          </p:cNvCxnSpPr>
          <p:nvPr/>
        </p:nvCxnSpPr>
        <p:spPr bwMode="auto">
          <a:xfrm>
            <a:off x="6380132" y="3107316"/>
            <a:ext cx="322222" cy="3729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" name="TextBox 74"/>
          <p:cNvSpPr txBox="1"/>
          <p:nvPr/>
        </p:nvSpPr>
        <p:spPr>
          <a:xfrm>
            <a:off x="5243675" y="3517619"/>
            <a:ext cx="772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YY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07650" y="3018558"/>
            <a:ext cx="244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6460730" y="2940950"/>
            <a:ext cx="244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355130" y="3820194"/>
            <a:ext cx="244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7211790" y="3776918"/>
            <a:ext cx="244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7127457" y="4642340"/>
            <a:ext cx="244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7959130" y="4642339"/>
            <a:ext cx="244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501101"/>
              </p:ext>
            </p:extLst>
          </p:nvPr>
        </p:nvGraphicFramePr>
        <p:xfrm>
          <a:off x="559256" y="4376139"/>
          <a:ext cx="46726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1369"/>
                <a:gridCol w="235131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YY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WY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110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BY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111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WW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240971" y="3434017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DICTIONARY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51859" y="3895682"/>
            <a:ext cx="1415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CODE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505200" y="3919131"/>
            <a:ext cx="1415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DATA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17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50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60" grpId="0" animBg="1"/>
      <p:bldP spid="9" grpId="0"/>
      <p:bldP spid="63" grpId="0" animBg="1"/>
      <p:bldP spid="65" grpId="0"/>
      <p:bldP spid="67" grpId="0"/>
      <p:bldP spid="68" grpId="0" animBg="1"/>
      <p:bldP spid="70" grpId="0"/>
      <p:bldP spid="72" grpId="0" animBg="1"/>
      <p:bldP spid="75" grpId="0"/>
      <p:bldP spid="25" grpId="0"/>
      <p:bldP spid="76" grpId="0"/>
      <p:bldP spid="77" grpId="0"/>
      <p:bldP spid="78" grpId="0"/>
      <p:bldP spid="79" grpId="0"/>
      <p:bldP spid="80" grpId="0"/>
      <p:bldP spid="27" grpId="0"/>
      <p:bldP spid="28" grpId="0"/>
      <p:bldP spid="8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>
          <a:xfrm>
            <a:off x="481013" y="1219200"/>
            <a:ext cx="3475037" cy="2273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altLang="zh-CN" sz="2400" b="1" smtClean="0">
                <a:latin typeface="宋体" charset="-122"/>
                <a:ea typeface="宋体" charset="-122"/>
              </a:rPr>
              <a:t>ballboard </a:t>
            </a:r>
            <a:r>
              <a:rPr lang="zh-CN" altLang="en-US" sz="2400" b="1" smtClean="0">
                <a:latin typeface="宋体" charset="-122"/>
                <a:ea typeface="宋体" charset="-122"/>
              </a:rPr>
              <a:t>被编码为：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altLang="zh-CN" sz="1800" b="1" smtClean="0">
                <a:latin typeface="宋体" charset="-122"/>
                <a:ea typeface="宋体" charset="-122"/>
              </a:rPr>
              <a:t>1010001001001010110001111011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defRPr/>
            </a:pPr>
            <a:endParaRPr lang="en-US" altLang="zh-CN" sz="1400" b="1" smtClean="0">
              <a:latin typeface="宋体" charset="-122"/>
              <a:ea typeface="宋体" charset="-122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defRPr/>
            </a:pPr>
            <a:r>
              <a:rPr lang="zh-CN" altLang="en-US" sz="2400" b="1" smtClean="0">
                <a:latin typeface="宋体" charset="-122"/>
                <a:ea typeface="宋体" charset="-122"/>
              </a:rPr>
              <a:t>压缩比：   </a:t>
            </a:r>
            <a:r>
              <a:rPr lang="en-US" altLang="zh-CN" sz="2400" b="1" smtClean="0">
                <a:latin typeface="宋体" charset="-122"/>
                <a:ea typeface="宋体" charset="-122"/>
              </a:rPr>
              <a:t>28/56</a:t>
            </a:r>
          </a:p>
        </p:txBody>
      </p:sp>
      <p:sp>
        <p:nvSpPr>
          <p:cNvPr id="5427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E27B0130-B9A9-4979-8A3E-04210E7925CD}" type="slidenum">
              <a:rPr lang="en-US" altLang="zh-CN" sz="1400" smtClean="0">
                <a:latin typeface="宋体" charset="-122"/>
                <a:ea typeface="宋体" charset="-122"/>
              </a:rPr>
              <a:pPr/>
              <a:t>58</a:t>
            </a:fld>
            <a:endParaRPr lang="en-US" altLang="zh-CN" sz="1400" smtClean="0">
              <a:latin typeface="宋体" charset="-122"/>
              <a:ea typeface="宋体" charset="-122"/>
            </a:endParaRPr>
          </a:p>
        </p:txBody>
      </p:sp>
      <p:sp>
        <p:nvSpPr>
          <p:cNvPr id="106499" name="Rectangle 3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95400"/>
            <a:ext cx="3475038" cy="22733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US" altLang="zh-CN" sz="2400" smtClean="0">
                <a:latin typeface="宋体" charset="-122"/>
                <a:ea typeface="宋体" charset="-122"/>
              </a:rPr>
              <a:t>ballboard </a:t>
            </a:r>
            <a:r>
              <a:rPr lang="zh-CN" altLang="en-US" sz="2400" smtClean="0">
                <a:latin typeface="宋体" charset="-122"/>
                <a:ea typeface="宋体" charset="-122"/>
              </a:rPr>
              <a:t>被编码为：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zh-CN" sz="1800" smtClean="0">
                <a:latin typeface="宋体" charset="-122"/>
                <a:ea typeface="宋体" charset="-122"/>
              </a:rPr>
              <a:t>1010001001001010110001111011</a:t>
            </a:r>
          </a:p>
          <a:p>
            <a:pPr marL="0" indent="0" eaLnBrk="1" hangingPunct="1">
              <a:buFontTx/>
              <a:buNone/>
              <a:defRPr/>
            </a:pPr>
            <a:endParaRPr lang="en-US" altLang="zh-CN" sz="1400" smtClean="0">
              <a:latin typeface="宋体" charset="-122"/>
              <a:ea typeface="宋体" charset="-122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400" smtClean="0">
                <a:latin typeface="宋体" charset="-122"/>
                <a:ea typeface="宋体" charset="-122"/>
              </a:rPr>
              <a:t>压缩比：   </a:t>
            </a:r>
            <a:r>
              <a:rPr lang="en-US" altLang="zh-CN" sz="2400" smtClean="0">
                <a:latin typeface="宋体" charset="-122"/>
                <a:ea typeface="宋体" charset="-122"/>
              </a:rPr>
              <a:t>28/56</a:t>
            </a:r>
          </a:p>
        </p:txBody>
      </p:sp>
      <p:pic>
        <p:nvPicPr>
          <p:cNvPr id="54277" name="Picture 7" descr="17606_02_0029A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38600" y="1444625"/>
            <a:ext cx="4800600" cy="4041775"/>
          </a:xfrm>
        </p:spPr>
      </p:pic>
      <p:sp>
        <p:nvSpPr>
          <p:cNvPr id="54278" name="椭圆 1"/>
          <p:cNvSpPr>
            <a:spLocks noChangeArrowheads="1"/>
          </p:cNvSpPr>
          <p:nvPr/>
        </p:nvSpPr>
        <p:spPr bwMode="auto">
          <a:xfrm>
            <a:off x="4114800" y="914400"/>
            <a:ext cx="2667000" cy="6096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哈夫曼编码</a:t>
            </a:r>
          </a:p>
        </p:txBody>
      </p:sp>
      <p:sp>
        <p:nvSpPr>
          <p:cNvPr id="54279" name="椭圆 2"/>
          <p:cNvSpPr>
            <a:spLocks noChangeArrowheads="1"/>
          </p:cNvSpPr>
          <p:nvPr/>
        </p:nvSpPr>
        <p:spPr bwMode="auto">
          <a:xfrm>
            <a:off x="6477000" y="933450"/>
            <a:ext cx="2438400" cy="6096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1" hangingPunct="1"/>
            <a:r>
              <a:rPr lang="zh-CN" altLang="en-US">
                <a:solidFill>
                  <a:srgbClr val="000000"/>
                </a:solidFill>
                <a:latin typeface="宋体" charset="-122"/>
                <a:ea typeface="宋体" charset="-122"/>
              </a:rPr>
              <a:t>字符</a:t>
            </a:r>
          </a:p>
        </p:txBody>
      </p:sp>
      <p:sp>
        <p:nvSpPr>
          <p:cNvPr id="9" name="Rectangle 3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>
          <a:xfrm>
            <a:off x="455613" y="4094163"/>
            <a:ext cx="3500437" cy="1331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defRPr/>
            </a:pPr>
            <a:r>
              <a:rPr lang="zh-CN" altLang="en-US" sz="2200" b="1" i="1" smtClean="0">
                <a:latin typeface="宋体" charset="-122"/>
                <a:ea typeface="宋体" charset="-122"/>
              </a:rPr>
              <a:t>练习：对</a:t>
            </a:r>
            <a:r>
              <a:rPr lang="en-US" altLang="zh-CN" sz="2200" b="1" i="1" smtClean="0">
                <a:latin typeface="宋体" charset="-122"/>
                <a:ea typeface="宋体" charset="-122"/>
              </a:rPr>
              <a:t>roadbed</a:t>
            </a:r>
            <a:r>
              <a:rPr lang="zh-CN" altLang="en-US" sz="2200" b="1" i="1" smtClean="0">
                <a:latin typeface="宋体" charset="-122"/>
                <a:ea typeface="宋体" charset="-122"/>
              </a:rPr>
              <a:t>编进行码？</a:t>
            </a:r>
            <a:endParaRPr lang="en-US" altLang="zh-CN" sz="2200" b="1" i="1" smtClean="0">
              <a:latin typeface="宋体" charset="-122"/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defRPr/>
            </a:pPr>
            <a:r>
              <a:rPr lang="zh-CN" altLang="en-US" sz="2200" b="1" i="1" smtClean="0">
                <a:latin typeface="宋体" charset="-122"/>
                <a:ea typeface="宋体" charset="-122"/>
              </a:rPr>
              <a:t>思考：请对上述编码进行解码？</a:t>
            </a:r>
            <a:endParaRPr lang="en-US" altLang="zh-CN" sz="2200" b="1" i="1" smtClean="0">
              <a:latin typeface="宋体" charset="-122"/>
              <a:ea typeface="宋体" charset="-122"/>
            </a:endParaRPr>
          </a:p>
          <a:p>
            <a:pPr eaLnBrk="1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defRPr/>
            </a:pPr>
            <a:endParaRPr lang="en-US" altLang="zh-CN" sz="1300" b="1" smtClean="0">
              <a:latin typeface="宋体" charset="-122"/>
              <a:ea typeface="宋体" charset="-122"/>
            </a:endParaRPr>
          </a:p>
        </p:txBody>
      </p:sp>
      <p:sp>
        <p:nvSpPr>
          <p:cNvPr id="10" name="Rectangle 3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>
          <a:xfrm>
            <a:off x="481013" y="1238250"/>
            <a:ext cx="3475037" cy="2273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altLang="zh-CN" sz="2400" b="1" dirty="0" err="1" smtClean="0">
                <a:latin typeface="宋体" charset="-122"/>
                <a:ea typeface="宋体" charset="-122"/>
              </a:rPr>
              <a:t>ballboard</a:t>
            </a:r>
            <a:r>
              <a:rPr lang="en-US" altLang="zh-CN" sz="2400" b="1" dirty="0" smtClean="0">
                <a:latin typeface="宋体" charset="-122"/>
                <a:ea typeface="宋体" charset="-122"/>
              </a:rPr>
              <a:t> </a:t>
            </a:r>
            <a:r>
              <a:rPr lang="zh-CN" altLang="en-US" sz="2400" b="1" dirty="0" smtClean="0">
                <a:latin typeface="宋体" charset="-122"/>
                <a:ea typeface="宋体" charset="-122"/>
              </a:rPr>
              <a:t>被编码为：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defRPr/>
            </a:pPr>
            <a:r>
              <a:rPr lang="en-US" altLang="zh-CN" sz="1800" b="1" dirty="0" smtClean="0">
                <a:latin typeface="宋体" charset="-122"/>
                <a:ea typeface="宋体" charset="-122"/>
              </a:rPr>
              <a:t>1010001001001010110001111011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defRPr/>
            </a:pPr>
            <a:endParaRPr lang="en-US" altLang="zh-CN" sz="1400" b="1" dirty="0" smtClean="0">
              <a:latin typeface="宋体" charset="-122"/>
              <a:ea typeface="宋体" charset="-122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defRPr/>
            </a:pPr>
            <a:r>
              <a:rPr lang="zh-CN" altLang="en-US" sz="2400" b="1" dirty="0" smtClean="0">
                <a:latin typeface="宋体" charset="-122"/>
                <a:ea typeface="宋体" charset="-122"/>
              </a:rPr>
              <a:t>压缩比：   </a:t>
            </a:r>
            <a:r>
              <a:rPr lang="en-US" altLang="zh-CN" sz="2400" b="1" smtClean="0">
                <a:latin typeface="宋体" charset="-122"/>
                <a:ea typeface="宋体" charset="-122"/>
              </a:rPr>
              <a:t>28/72</a:t>
            </a:r>
            <a:endParaRPr lang="en-US" altLang="zh-CN" sz="2400" b="1" dirty="0" smtClean="0">
              <a:latin typeface="宋体" charset="-122"/>
              <a:ea typeface="宋体" charset="-122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76200"/>
            <a:ext cx="5791200" cy="900113"/>
          </a:xfrm>
        </p:spPr>
        <p:txBody>
          <a:bodyPr/>
          <a:lstStyle/>
          <a:p>
            <a:r>
              <a:rPr lang="en-US" altLang="zh-CN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3.3.3 </a:t>
            </a:r>
            <a:r>
              <a:rPr lang="zh-CN" altLang="en-US" b="0" dirty="0" smtClean="0">
                <a:solidFill>
                  <a:schemeClr val="tx1"/>
                </a:solidFill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文本压缩</a:t>
            </a:r>
            <a:r>
              <a:rPr lang="en-US" altLang="zh-CN" b="0" dirty="0" smtClean="0">
                <a:solidFill>
                  <a:schemeClr val="tx1"/>
                </a:solidFill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b="0" dirty="0" smtClean="0">
                <a:solidFill>
                  <a:schemeClr val="tx1"/>
                </a:solidFill>
                <a:latin typeface="Songti SC" pitchFamily="2" charset="-122"/>
                <a:ea typeface="Songti SC" pitchFamily="2" charset="-122"/>
                <a:cs typeface="Times New Roman" pitchFamily="18" charset="0"/>
              </a:rPr>
              <a:t>哈夫曼编码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465DB9-3EC5-4295-92AA-D3C7B92F0AFF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7200" y="1905000"/>
            <a:ext cx="83058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buFontTx/>
              <a:buNone/>
            </a:pPr>
            <a:r>
              <a:rPr lang="en-US" altLang="zh-CN" smtClean="0">
                <a:latin typeface="黑体" pitchFamily="49" charset="-122"/>
                <a:ea typeface="黑体" pitchFamily="49" charset="-122"/>
              </a:rPr>
              <a:t>	</a:t>
            </a:r>
            <a:r>
              <a:rPr lang="zh-CN" altLang="en-US" smtClean="0">
                <a:latin typeface="Songti SC" pitchFamily="2" charset="-122"/>
                <a:ea typeface="Songti SC" pitchFamily="2" charset="-122"/>
              </a:rPr>
              <a:t>我们发现：对赫夫曼编码进行解码时，不知道每个字符对应多少位。</a:t>
            </a:r>
            <a:endParaRPr lang="en-US" altLang="zh-CN" smtClean="0">
              <a:latin typeface="Songti SC" pitchFamily="2" charset="-122"/>
              <a:ea typeface="Songti SC" pitchFamily="2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mtClean="0">
                <a:solidFill>
                  <a:srgbClr val="3333FF"/>
                </a:solidFill>
                <a:latin typeface="Songti SC" pitchFamily="2" charset="-122"/>
                <a:ea typeface="Songti SC" pitchFamily="2" charset="-122"/>
              </a:rPr>
              <a:t>创建编码时，没有任何字符的编码是其他字符编码的前缀。</a:t>
            </a:r>
            <a:endParaRPr lang="zh-CN" altLang="en-US" dirty="0" smtClean="0">
              <a:solidFill>
                <a:srgbClr val="3333FF"/>
              </a:solidFill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381000"/>
            <a:ext cx="5791200" cy="900113"/>
          </a:xfrm>
        </p:spPr>
        <p:txBody>
          <a:bodyPr/>
          <a:lstStyle/>
          <a:p>
            <a:r>
              <a:rPr lang="en-US" altLang="zh-CN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3.3.3 </a:t>
            </a:r>
            <a:r>
              <a:rPr lang="zh-CN" altLang="en-US" b="0" dirty="0" smtClean="0">
                <a:solidFill>
                  <a:schemeClr val="tx1"/>
                </a:solidFill>
                <a:latin typeface="Songti SC" pitchFamily="2" charset="-122"/>
                <a:ea typeface="Songti SC" pitchFamily="2" charset="-122"/>
                <a:cs typeface="Times New Roman" pitchFamily="18" charset="0"/>
              </a:rPr>
              <a:t>文本压缩</a:t>
            </a:r>
            <a:r>
              <a:rPr lang="en-US" altLang="zh-CN" b="0" dirty="0" smtClean="0">
                <a:solidFill>
                  <a:schemeClr val="tx1"/>
                </a:solidFill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b="0" dirty="0" smtClean="0">
                <a:solidFill>
                  <a:schemeClr val="tx1"/>
                </a:solidFill>
                <a:latin typeface="Songti SC" pitchFamily="2" charset="-122"/>
                <a:ea typeface="Songti SC" pitchFamily="2" charset="-122"/>
                <a:cs typeface="Times New Roman" pitchFamily="18" charset="0"/>
              </a:rPr>
              <a:t>哈夫曼编码</a:t>
            </a:r>
          </a:p>
        </p:txBody>
      </p:sp>
    </p:spTree>
    <p:extLst>
      <p:ext uri="{BB962C8B-B14F-4D97-AF65-F5344CB8AC3E}">
        <p14:creationId xmlns:p14="http://schemas.microsoft.com/office/powerpoint/2010/main" val="345624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B503CED9-4151-4127-AB4A-942740E61F87}" type="slidenum">
              <a:rPr lang="en-US" altLang="zh-CN" sz="1400" smtClean="0">
                <a:latin typeface="宋体" charset="-122"/>
                <a:ea typeface="宋体" charset="-122"/>
              </a:rPr>
              <a:pPr/>
              <a:t>6</a:t>
            </a:fld>
            <a:endParaRPr lang="en-US" altLang="zh-CN" sz="1400" smtClean="0">
              <a:latin typeface="宋体" charset="-122"/>
              <a:ea typeface="宋体" charset="-122"/>
            </a:endParaRPr>
          </a:p>
        </p:txBody>
      </p:sp>
      <p:sp>
        <p:nvSpPr>
          <p:cNvPr id="8195" name="Rectangle 8"/>
          <p:cNvSpPr>
            <a:spLocks noChangeArrowheads="1"/>
          </p:cNvSpPr>
          <p:nvPr/>
        </p:nvSpPr>
        <p:spPr bwMode="auto">
          <a:xfrm>
            <a:off x="1371600" y="2057400"/>
            <a:ext cx="1600200" cy="1143000"/>
          </a:xfrm>
          <a:prstGeom prst="rect">
            <a:avLst/>
          </a:prstGeom>
          <a:solidFill>
            <a:srgbClr val="E6E6E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eaLnBrk="1" hangingPunct="1"/>
            <a:r>
              <a:rPr lang="zh-CN" altLang="en-US" sz="1600" dirty="0">
                <a:latin typeface="宋体" charset="-122"/>
                <a:ea typeface="宋体" charset="-122"/>
              </a:rPr>
              <a:t>温度计</a:t>
            </a:r>
            <a:r>
              <a:rPr lang="zh-CN" altLang="en-US" sz="1600" dirty="0" smtClean="0">
                <a:latin typeface="宋体" charset="-122"/>
                <a:ea typeface="宋体" charset="-122"/>
              </a:rPr>
              <a:t>是一种模</a:t>
            </a:r>
            <a:endParaRPr lang="en-US" altLang="zh-CN" sz="1600" dirty="0" smtClean="0">
              <a:latin typeface="宋体" charset="-122"/>
              <a:ea typeface="宋体" charset="-122"/>
            </a:endParaRPr>
          </a:p>
          <a:p>
            <a:pPr eaLnBrk="1" hangingPunct="1"/>
            <a:r>
              <a:rPr lang="zh-CN" altLang="en-US" sz="1600" dirty="0" smtClean="0">
                <a:latin typeface="宋体" charset="-122"/>
                <a:ea typeface="宋体" charset="-122"/>
              </a:rPr>
              <a:t>拟设备，水银柱</a:t>
            </a:r>
            <a:endParaRPr lang="en-US" altLang="zh-CN" sz="1600" dirty="0" smtClean="0">
              <a:latin typeface="宋体" charset="-122"/>
              <a:ea typeface="宋体" charset="-122"/>
            </a:endParaRPr>
          </a:p>
          <a:p>
            <a:pPr eaLnBrk="1" hangingPunct="1"/>
            <a:r>
              <a:rPr lang="zh-CN" altLang="en-US" sz="1600" dirty="0" smtClean="0">
                <a:latin typeface="宋体" charset="-122"/>
                <a:ea typeface="宋体" charset="-122"/>
              </a:rPr>
              <a:t>按温度的正比例</a:t>
            </a:r>
            <a:endParaRPr lang="en-US" altLang="zh-CN" sz="1600" dirty="0" smtClean="0">
              <a:latin typeface="宋体" charset="-122"/>
              <a:ea typeface="宋体" charset="-122"/>
            </a:endParaRPr>
          </a:p>
          <a:p>
            <a:pPr eaLnBrk="1" hangingPunct="1"/>
            <a:r>
              <a:rPr lang="zh-CN" altLang="en-US" sz="1600" dirty="0" smtClean="0">
                <a:latin typeface="宋体" charset="-122"/>
                <a:ea typeface="宋体" charset="-122"/>
              </a:rPr>
              <a:t>在管子中升高。</a:t>
            </a:r>
            <a:endParaRPr lang="zh-CN" altLang="en-US" sz="1600" dirty="0">
              <a:latin typeface="宋体" charset="-122"/>
              <a:ea typeface="宋体" charset="-122"/>
            </a:endParaRPr>
          </a:p>
        </p:txBody>
      </p:sp>
      <p:sp>
        <p:nvSpPr>
          <p:cNvPr id="8196" name="Rectangle 12"/>
          <p:cNvSpPr>
            <a:spLocks noChangeArrowheads="1"/>
          </p:cNvSpPr>
          <p:nvPr/>
        </p:nvSpPr>
        <p:spPr bwMode="auto">
          <a:xfrm>
            <a:off x="2479134" y="5410200"/>
            <a:ext cx="44550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800" dirty="0">
                <a:solidFill>
                  <a:srgbClr val="327CB8"/>
                </a:solidFill>
                <a:latin typeface="宋体" charset="-122"/>
                <a:ea typeface="宋体" charset="-122"/>
              </a:rPr>
              <a:t>图</a:t>
            </a:r>
            <a:r>
              <a:rPr lang="en-US" altLang="zh-CN" sz="1800" dirty="0">
                <a:solidFill>
                  <a:srgbClr val="327CB8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3.1</a:t>
            </a:r>
            <a:r>
              <a:rPr lang="en-US" altLang="zh-CN" sz="1800" dirty="0">
                <a:latin typeface="Times New Roman" pitchFamily="18" charset="0"/>
                <a:ea typeface="宋体" charset="-122"/>
                <a:cs typeface="Times New Roman" pitchFamily="18" charset="0"/>
              </a:rPr>
              <a:t> </a:t>
            </a:r>
            <a:r>
              <a:rPr lang="zh-CN" altLang="en-US" sz="18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水银温度计随着温度升高而持续上升</a:t>
            </a:r>
            <a:endParaRPr lang="zh-CN" altLang="en-US" sz="1800" dirty="0">
              <a:latin typeface="宋体" charset="-122"/>
              <a:ea typeface="宋体" charset="-122"/>
            </a:endParaRPr>
          </a:p>
        </p:txBody>
      </p:sp>
      <p:pic>
        <p:nvPicPr>
          <p:cNvPr id="8197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688" y="1427163"/>
            <a:ext cx="1920875" cy="383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标题 1"/>
          <p:cNvSpPr txBox="1">
            <a:spLocks/>
          </p:cNvSpPr>
          <p:nvPr/>
        </p:nvSpPr>
        <p:spPr bwMode="auto">
          <a:xfrm>
            <a:off x="457200" y="152400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3.1.1</a:t>
            </a:r>
            <a:r>
              <a:rPr lang="zh-CN" altLang="en-US" sz="3600">
                <a:latin typeface="Songti SC" pitchFamily="2" charset="-122"/>
                <a:ea typeface="Songti SC" pitchFamily="2" charset="-122"/>
              </a:rPr>
              <a:t>模拟数据与数字数据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465DB9-3EC5-4295-92AA-D3C7B92F0AFF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68313" y="1065213"/>
            <a:ext cx="8370887" cy="487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algn="just" eaLnBrk="1" hangingPunct="1">
              <a:lnSpc>
                <a:spcPct val="150000"/>
              </a:lnSpc>
            </a:pPr>
            <a:r>
              <a:rPr lang="zh-CN" altLang="en-US" sz="2800" dirty="0" smtClean="0">
                <a:latin typeface="Times New Roman" pitchFamily="18" charset="0"/>
                <a:ea typeface="宋体" pitchFamily="2" charset="-122"/>
              </a:rPr>
              <a:t>音频格式：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</a:rPr>
              <a:t>WAV, AU, AIFF, VQF, and 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</a:rPr>
              <a:t>MP3</a:t>
            </a: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>
                <a:latin typeface="Times New Roman" pitchFamily="18" charset="0"/>
                <a:ea typeface="宋体" pitchFamily="2" charset="-122"/>
              </a:rPr>
              <a:t>区别：格式化信息的细节、压缩技术不同</a:t>
            </a:r>
            <a:r>
              <a:rPr lang="en-US" altLang="zh-CN" dirty="0" smtClean="0">
                <a:latin typeface="Times New Roman" pitchFamily="18" charset="0"/>
                <a:ea typeface="宋体" pitchFamily="2" charset="-122"/>
              </a:rPr>
              <a:t> </a:t>
            </a:r>
          </a:p>
          <a:p>
            <a:pPr marL="457200" indent="-457200" algn="just">
              <a:lnSpc>
                <a:spcPct val="150000"/>
              </a:lnSpc>
            </a:pPr>
            <a:r>
              <a:rPr lang="en-US" altLang="zh-CN" sz="2800" dirty="0" smtClean="0">
                <a:latin typeface="Times New Roman" pitchFamily="18" charset="0"/>
                <a:ea typeface="宋体" pitchFamily="2" charset="-122"/>
              </a:rPr>
              <a:t>MP3 (MPEG-2, audio layer 3 file)</a:t>
            </a:r>
            <a:r>
              <a:rPr lang="zh-CN" altLang="en-US" sz="2800" dirty="0" smtClean="0">
                <a:latin typeface="Times New Roman" pitchFamily="18" charset="0"/>
                <a:ea typeface="宋体" pitchFamily="2" charset="-122"/>
              </a:rPr>
              <a:t>：</a:t>
            </a:r>
            <a:r>
              <a:rPr lang="en-US" altLang="zh-CN" sz="2800" dirty="0" smtClean="0">
                <a:latin typeface="Times New Roman" pitchFamily="18" charset="0"/>
                <a:ea typeface="宋体" pitchFamily="2" charset="-122"/>
              </a:rPr>
              <a:t> </a:t>
            </a:r>
            <a:r>
              <a:rPr lang="zh-CN" altLang="en-US" sz="2800" dirty="0" smtClean="0">
                <a:latin typeface="Times New Roman" pitchFamily="18" charset="0"/>
                <a:ea typeface="宋体" pitchFamily="2" charset="-122"/>
              </a:rPr>
              <a:t>占主导地位。采用了以下压缩技术：</a:t>
            </a:r>
            <a:endParaRPr lang="en-US" altLang="zh-CN" sz="2800" dirty="0" smtClean="0">
              <a:latin typeface="Times New Roman" pitchFamily="18" charset="0"/>
              <a:ea typeface="宋体" pitchFamily="2" charset="-122"/>
            </a:endParaRPr>
          </a:p>
          <a:p>
            <a:pPr lvl="1" algn="just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>
                <a:latin typeface="Times New Roman" pitchFamily="18" charset="0"/>
                <a:ea typeface="宋体" pitchFamily="2" charset="-122"/>
              </a:rPr>
              <a:t>分析频率传播并舍弃人类无法听到的信息</a:t>
            </a:r>
            <a:endParaRPr lang="en-US" altLang="zh-CN" dirty="0" smtClean="0">
              <a:latin typeface="Times New Roman" pitchFamily="18" charset="0"/>
              <a:ea typeface="宋体" pitchFamily="2" charset="-122"/>
            </a:endParaRPr>
          </a:p>
          <a:p>
            <a:pPr lvl="1" algn="just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>
                <a:latin typeface="Times New Roman" pitchFamily="18" charset="0"/>
                <a:ea typeface="宋体" pitchFamily="2" charset="-122"/>
              </a:rPr>
              <a:t>使用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哈夫曼</a:t>
            </a:r>
            <a:r>
              <a:rPr lang="zh-CN" altLang="en-US" dirty="0" smtClean="0">
                <a:latin typeface="Times New Roman" pitchFamily="18" charset="0"/>
                <a:ea typeface="宋体" pitchFamily="2" charset="-122"/>
              </a:rPr>
              <a:t>编码进一步压缩比特流</a:t>
            </a:r>
            <a:endParaRPr lang="en-US" altLang="zh-CN" dirty="0" smtClean="0">
              <a:latin typeface="Times New Roman" pitchFamily="18" charset="0"/>
              <a:ea typeface="宋体" pitchFamily="2" charset="-122"/>
            </a:endParaRPr>
          </a:p>
          <a:p>
            <a:pPr lvl="1" algn="just" eaLnBrk="1" hangingPunct="1">
              <a:lnSpc>
                <a:spcPct val="150000"/>
              </a:lnSpc>
              <a:buFontTx/>
              <a:buNone/>
            </a:pPr>
            <a:r>
              <a:rPr lang="zh-CN" altLang="en-US" i="1" dirty="0" smtClean="0">
                <a:latin typeface="Times New Roman" pitchFamily="18" charset="0"/>
                <a:ea typeface="宋体" pitchFamily="2" charset="-122"/>
              </a:rPr>
              <a:t>这是有损压缩还是无损压缩</a:t>
            </a:r>
            <a:r>
              <a:rPr lang="en-US" altLang="zh-CN" i="1" dirty="0" smtClean="0">
                <a:latin typeface="Times New Roman" pitchFamily="18" charset="0"/>
                <a:ea typeface="宋体" pitchFamily="2" charset="-122"/>
              </a:rPr>
              <a:t>(</a:t>
            </a:r>
            <a:r>
              <a:rPr lang="zh-CN" altLang="en-US" i="1" dirty="0" smtClean="0">
                <a:latin typeface="Times New Roman" pitchFamily="18" charset="0"/>
                <a:ea typeface="宋体" pitchFamily="2" charset="-122"/>
              </a:rPr>
              <a:t>或者都是</a:t>
            </a:r>
            <a:r>
              <a:rPr lang="en-US" altLang="zh-CN" i="1" dirty="0" smtClean="0">
                <a:latin typeface="Times New Roman" pitchFamily="18" charset="0"/>
                <a:ea typeface="宋体" pitchFamily="2" charset="-122"/>
              </a:rPr>
              <a:t>)?</a:t>
            </a:r>
            <a:endParaRPr lang="en-US" altLang="zh-CN" dirty="0" smtClean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88900"/>
            <a:ext cx="5791200" cy="900113"/>
          </a:xfrm>
        </p:spPr>
        <p:txBody>
          <a:bodyPr/>
          <a:lstStyle/>
          <a:p>
            <a:r>
              <a:rPr lang="en-US" altLang="zh-CN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3.3.4 </a:t>
            </a:r>
            <a:r>
              <a:rPr lang="zh-CN" altLang="en-US" b="0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音频格式和压缩方法</a:t>
            </a:r>
          </a:p>
        </p:txBody>
      </p:sp>
    </p:spTree>
    <p:extLst>
      <p:ext uri="{BB962C8B-B14F-4D97-AF65-F5344CB8AC3E}">
        <p14:creationId xmlns:p14="http://schemas.microsoft.com/office/powerpoint/2010/main" val="113562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465DB9-3EC5-4295-92AA-D3C7B92F0AFF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68313" y="1341437"/>
            <a:ext cx="8218487" cy="437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algn="just">
              <a:lnSpc>
                <a:spcPct val="150000"/>
              </a:lnSpc>
            </a:pPr>
            <a:r>
              <a:rPr lang="zh-CN" altLang="en-US" dirty="0" smtClean="0">
                <a:solidFill>
                  <a:srgbClr val="3333FF"/>
                </a:solidFill>
                <a:latin typeface="Songti SC" pitchFamily="2" charset="-122"/>
                <a:ea typeface="Songti SC" pitchFamily="2" charset="-122"/>
              </a:rPr>
              <a:t>时间压缩：</a:t>
            </a:r>
            <a:r>
              <a:rPr lang="zh-CN" altLang="en-US" dirty="0" smtClean="0">
                <a:latin typeface="Songti SC" pitchFamily="2" charset="-122"/>
                <a:ea typeface="Songti SC" pitchFamily="2" charset="-122"/>
              </a:rPr>
              <a:t>对于连续帧，</a:t>
            </a:r>
            <a:r>
              <a:rPr lang="zh-CN" altLang="en-US" dirty="0" smtClean="0">
                <a:solidFill>
                  <a:srgbClr val="3333FF"/>
                </a:solidFill>
                <a:latin typeface="Songti SC" pitchFamily="2" charset="-122"/>
                <a:ea typeface="Songti SC" pitchFamily="2" charset="-122"/>
              </a:rPr>
              <a:t>确定两</a:t>
            </a:r>
            <a:r>
              <a:rPr lang="zh-CN" altLang="en-US" dirty="0" smtClean="0">
                <a:latin typeface="Songti SC" pitchFamily="2" charset="-122"/>
                <a:ea typeface="Songti SC" pitchFamily="2" charset="-122"/>
              </a:rPr>
              <a:t>帧之间的差异，只保存改变的部分。</a:t>
            </a:r>
          </a:p>
          <a:p>
            <a:pPr marL="457200" indent="-457200" algn="just"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rgbClr val="3333FF"/>
                </a:solidFill>
                <a:latin typeface="Songti SC" pitchFamily="2" charset="-122"/>
                <a:ea typeface="Songti SC" pitchFamily="2" charset="-122"/>
              </a:rPr>
              <a:t>空间压缩：</a:t>
            </a:r>
            <a:r>
              <a:rPr lang="zh-CN" altLang="en-US" dirty="0" smtClean="0">
                <a:latin typeface="Songti SC" pitchFamily="2" charset="-122"/>
                <a:ea typeface="Songti SC" pitchFamily="2" charset="-122"/>
              </a:rPr>
              <a:t>颜色相同的像素聚集成块，保存块的信息与坐标。</a:t>
            </a:r>
            <a:endParaRPr lang="en-US" altLang="zh-CN" dirty="0" smtClean="0">
              <a:latin typeface="Songti SC" pitchFamily="2" charset="-122"/>
              <a:ea typeface="Songti SC" pitchFamily="2" charset="-122"/>
            </a:endParaRP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3200" dirty="0" smtClean="0">
                <a:latin typeface="Songti SC" pitchFamily="2" charset="-122"/>
                <a:ea typeface="Songti SC" pitchFamily="2" charset="-122"/>
              </a:rPr>
              <a:t>与行程长度编码的思想相近。</a:t>
            </a:r>
            <a:endParaRPr lang="en-US" altLang="zh-CN" sz="3200" dirty="0" smtClean="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228600"/>
            <a:ext cx="5791200" cy="900113"/>
          </a:xfrm>
        </p:spPr>
        <p:txBody>
          <a:bodyPr/>
          <a:lstStyle/>
          <a:p>
            <a:r>
              <a:rPr lang="en-US" altLang="zh-CN" b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3.3.5 </a:t>
            </a:r>
            <a:r>
              <a:rPr lang="zh-CN" altLang="en-US" b="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视频</a:t>
            </a:r>
            <a:r>
              <a:rPr lang="zh-CN" altLang="en-US" b="0" dirty="0" smtClean="0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格式和压缩方法</a:t>
            </a:r>
          </a:p>
        </p:txBody>
      </p:sp>
    </p:spTree>
    <p:extLst>
      <p:ext uri="{BB962C8B-B14F-4D97-AF65-F5344CB8AC3E}">
        <p14:creationId xmlns:p14="http://schemas.microsoft.com/office/powerpoint/2010/main" val="121345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pPr eaLnBrk="1" hangingPunct="1"/>
            <a:r>
              <a:rPr lang="zh-CN" altLang="en-US" b="0" dirty="0" smtClean="0">
                <a:latin typeface="宋体" charset="-122"/>
                <a:ea typeface="宋体" charset="-122"/>
              </a:rPr>
              <a:t>小结</a:t>
            </a:r>
          </a:p>
        </p:txBody>
      </p:sp>
      <p:sp>
        <p:nvSpPr>
          <p:cNvPr id="64515" name="Rectangle 5"/>
          <p:cNvSpPr>
            <a:spLocks noGrp="1" noChangeArrowheads="1"/>
          </p:cNvSpPr>
          <p:nvPr>
            <p:ph idx="1"/>
          </p:nvPr>
        </p:nvSpPr>
        <p:spPr>
          <a:xfrm>
            <a:off x="533400" y="990600"/>
            <a:ext cx="8229600" cy="5181600"/>
          </a:xfrm>
        </p:spPr>
        <p:txBody>
          <a:bodyPr/>
          <a:lstStyle/>
          <a:p>
            <a:pPr marL="292100" indent="-292100" eaLnBrk="1" hangingPunct="1">
              <a:lnSpc>
                <a:spcPct val="130000"/>
              </a:lnSpc>
            </a:pPr>
            <a:r>
              <a:rPr lang="zh-CN" altLang="en-US" sz="2400" smtClean="0">
                <a:latin typeface="宋体" charset="-122"/>
                <a:ea typeface="宋体" charset="-122"/>
              </a:rPr>
              <a:t>区分模拟和数字数据</a:t>
            </a:r>
          </a:p>
          <a:p>
            <a:pPr marL="292100" indent="-292100" eaLnBrk="1" hangingPunct="1">
              <a:lnSpc>
                <a:spcPct val="130000"/>
              </a:lnSpc>
            </a:pPr>
            <a:r>
              <a:rPr lang="zh-CN" altLang="en-US" sz="2400" smtClean="0">
                <a:latin typeface="宋体" charset="-122"/>
                <a:ea typeface="宋体" charset="-122"/>
              </a:rPr>
              <a:t>解释数据压缩并计算压缩率</a:t>
            </a:r>
          </a:p>
          <a:p>
            <a:pPr marL="292100" indent="-292100" eaLnBrk="1" hangingPunct="1">
              <a:lnSpc>
                <a:spcPct val="130000"/>
              </a:lnSpc>
            </a:pPr>
            <a:r>
              <a:rPr lang="zh-CN" altLang="en-US" sz="2400" smtClean="0">
                <a:latin typeface="宋体" charset="-122"/>
                <a:ea typeface="宋体" charset="-122"/>
              </a:rPr>
              <a:t>解释负值和浮点值的二进制格式</a:t>
            </a:r>
          </a:p>
          <a:p>
            <a:pPr marL="292100" indent="-292100" eaLnBrk="1" hangingPunct="1">
              <a:lnSpc>
                <a:spcPct val="130000"/>
              </a:lnSpc>
            </a:pPr>
            <a:r>
              <a:rPr lang="zh-CN" altLang="en-US" sz="2400" smtClean="0">
                <a:latin typeface="宋体" charset="-122"/>
                <a:ea typeface="宋体" charset="-122"/>
              </a:rPr>
              <a:t>描述</a:t>
            </a:r>
            <a:r>
              <a:rPr lang="en-US" altLang="zh-CN" sz="2400" smtClean="0">
                <a:latin typeface="Times New Roman" pitchFamily="18" charset="0"/>
                <a:ea typeface="宋体" charset="-122"/>
                <a:cs typeface="Times New Roman" pitchFamily="18" charset="0"/>
              </a:rPr>
              <a:t>ASCII</a:t>
            </a:r>
            <a:r>
              <a:rPr lang="zh-CN" altLang="en-US" sz="2400" smtClean="0">
                <a:latin typeface="宋体" charset="-122"/>
                <a:ea typeface="宋体" charset="-122"/>
              </a:rPr>
              <a:t>和</a:t>
            </a:r>
            <a:r>
              <a:rPr lang="en-US" altLang="zh-CN" sz="2400" smtClean="0">
                <a:latin typeface="Times New Roman" pitchFamily="18" charset="0"/>
                <a:ea typeface="宋体" charset="-122"/>
              </a:rPr>
              <a:t>Unicode</a:t>
            </a:r>
            <a:r>
              <a:rPr lang="zh-CN" altLang="en-US" sz="2400" smtClean="0">
                <a:latin typeface="宋体" charset="-122"/>
                <a:ea typeface="宋体" charset="-122"/>
              </a:rPr>
              <a:t>字符集的特征</a:t>
            </a:r>
          </a:p>
          <a:p>
            <a:pPr marL="292100" indent="-292100" eaLnBrk="1" hangingPunct="1">
              <a:lnSpc>
                <a:spcPct val="130000"/>
              </a:lnSpc>
            </a:pPr>
            <a:r>
              <a:rPr lang="zh-CN" altLang="en-US" sz="2400" smtClean="0">
                <a:latin typeface="宋体" charset="-122"/>
                <a:ea typeface="宋体" charset="-122"/>
              </a:rPr>
              <a:t>执行各种类型的文本压缩</a:t>
            </a:r>
            <a:endParaRPr lang="en-US" altLang="zh-CN" sz="2400" smtClean="0">
              <a:latin typeface="宋体" charset="-122"/>
              <a:ea typeface="宋体" charset="-122"/>
            </a:endParaRPr>
          </a:p>
          <a:p>
            <a:pPr marL="292100" indent="-292100" eaLnBrk="1" hangingPunct="1">
              <a:lnSpc>
                <a:spcPct val="130000"/>
              </a:lnSpc>
            </a:pPr>
            <a:r>
              <a:rPr lang="zh-CN" altLang="en-US" sz="2400" smtClean="0">
                <a:latin typeface="宋体" charset="-122"/>
                <a:ea typeface="宋体" charset="-122"/>
              </a:rPr>
              <a:t>解释声音的性质及其表现</a:t>
            </a:r>
          </a:p>
          <a:p>
            <a:pPr marL="292100" indent="-292100" eaLnBrk="1" hangingPunct="1">
              <a:lnSpc>
                <a:spcPct val="130000"/>
              </a:lnSpc>
            </a:pPr>
            <a:r>
              <a:rPr lang="zh-CN" altLang="en-US" sz="2400" smtClean="0">
                <a:latin typeface="宋体" charset="-122"/>
                <a:ea typeface="宋体" charset="-122"/>
              </a:rPr>
              <a:t>解释</a:t>
            </a:r>
            <a:r>
              <a:rPr lang="en-US" altLang="zh-CN" sz="2400" smtClean="0">
                <a:latin typeface="Times New Roman" pitchFamily="18" charset="0"/>
                <a:ea typeface="宋体" charset="-122"/>
              </a:rPr>
              <a:t>RGB</a:t>
            </a:r>
            <a:r>
              <a:rPr lang="zh-CN" altLang="en-US" sz="2400" smtClean="0">
                <a:latin typeface="宋体" charset="-122"/>
                <a:ea typeface="宋体" charset="-122"/>
              </a:rPr>
              <a:t>值如何定义颜色</a:t>
            </a:r>
          </a:p>
          <a:p>
            <a:pPr marL="292100" indent="-292100" eaLnBrk="1" hangingPunct="1">
              <a:lnSpc>
                <a:spcPct val="130000"/>
              </a:lnSpc>
            </a:pPr>
            <a:r>
              <a:rPr lang="zh-CN" altLang="en-US" sz="2400" smtClean="0">
                <a:latin typeface="宋体" charset="-122"/>
                <a:ea typeface="宋体" charset="-122"/>
              </a:rPr>
              <a:t>区分栅格和矢量图形</a:t>
            </a:r>
          </a:p>
          <a:p>
            <a:pPr marL="292100" indent="-292100" eaLnBrk="1" hangingPunct="1">
              <a:lnSpc>
                <a:spcPct val="130000"/>
              </a:lnSpc>
            </a:pPr>
            <a:r>
              <a:rPr lang="zh-CN" altLang="en-US" sz="2400" smtClean="0">
                <a:latin typeface="宋体" charset="-122"/>
                <a:ea typeface="宋体" charset="-122"/>
              </a:rPr>
              <a:t>解释时间和空间视频压缩</a:t>
            </a:r>
            <a:endParaRPr lang="en-US" altLang="zh-CN" sz="2400" smtClean="0">
              <a:latin typeface="宋体" charset="-122"/>
              <a:ea typeface="宋体" charset="-122"/>
            </a:endParaRPr>
          </a:p>
          <a:p>
            <a:pPr marL="292100" indent="-292100" eaLnBrk="1" hangingPunct="1">
              <a:lnSpc>
                <a:spcPct val="130000"/>
              </a:lnSpc>
            </a:pPr>
            <a:endParaRPr lang="en-US" altLang="zh-CN" sz="2400" smtClean="0">
              <a:latin typeface="宋体" charset="-122"/>
              <a:ea typeface="宋体" charset="-122"/>
            </a:endParaRPr>
          </a:p>
        </p:txBody>
      </p:sp>
      <p:sp>
        <p:nvSpPr>
          <p:cNvPr id="64516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AA4EDC8F-9E79-4D10-9F20-A2476CD9B15A}" type="slidenum">
              <a:rPr lang="en-US" altLang="zh-CN" sz="1400" smtClean="0">
                <a:latin typeface="宋体" charset="-122"/>
                <a:ea typeface="宋体" charset="-122"/>
              </a:rPr>
              <a:pPr/>
              <a:t>62</a:t>
            </a:fld>
            <a:endParaRPr lang="en-US" altLang="zh-CN" sz="1400" smtClean="0">
              <a:latin typeface="宋体" charset="-122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0" smtClean="0">
                <a:latin typeface="宋体" charset="-122"/>
                <a:ea typeface="宋体" charset="-122"/>
              </a:rPr>
              <a:t>道德问题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zh-CN" altLang="en-US" smtClean="0">
                <a:latin typeface="宋体" charset="-122"/>
                <a:ea typeface="宋体" charset="-122"/>
              </a:rPr>
              <a:t>道德规范</a:t>
            </a:r>
            <a:endParaRPr lang="en-US" altLang="zh-CN" smtClean="0">
              <a:latin typeface="宋体" charset="-122"/>
              <a:ea typeface="宋体" charset="-122"/>
            </a:endParaRPr>
          </a:p>
          <a:p>
            <a:pPr marL="0" indent="0" eaLnBrk="1" hangingPunct="1">
              <a:buFontTx/>
              <a:buNone/>
            </a:pPr>
            <a:r>
              <a:rPr lang="zh-CN" altLang="en-US" smtClean="0">
                <a:latin typeface="宋体" charset="-122"/>
                <a:ea typeface="宋体" charset="-122"/>
              </a:rPr>
              <a:t>	什么</a:t>
            </a:r>
            <a:r>
              <a:rPr lang="zh-CN" altLang="en-US" sz="2800" smtClean="0">
                <a:latin typeface="宋体" charset="-122"/>
                <a:ea typeface="宋体" charset="-122"/>
              </a:rPr>
              <a:t>计算机结构代表硬件方面？</a:t>
            </a:r>
          </a:p>
          <a:p>
            <a:pPr marL="0" indent="0" eaLnBrk="1" hangingPunct="1">
              <a:buFontTx/>
              <a:buNone/>
            </a:pPr>
            <a:r>
              <a:rPr lang="en-US" altLang="zh-CN" sz="2800" smtClean="0">
                <a:latin typeface="宋体" charset="-122"/>
                <a:ea typeface="宋体" charset="-122"/>
              </a:rPr>
              <a:t>	</a:t>
            </a:r>
            <a:r>
              <a:rPr lang="zh-CN" altLang="en-US" sz="2800" smtClean="0">
                <a:latin typeface="宋体" charset="-122"/>
                <a:ea typeface="宋体" charset="-122"/>
              </a:rPr>
              <a:t>什么代表软件方面？</a:t>
            </a:r>
          </a:p>
          <a:p>
            <a:pPr marL="0" indent="0" eaLnBrk="1" hangingPunct="1">
              <a:buFontTx/>
              <a:buNone/>
            </a:pPr>
            <a:r>
              <a:rPr lang="en-US" altLang="zh-CN" sz="2800" smtClean="0">
                <a:latin typeface="宋体" charset="-122"/>
                <a:ea typeface="宋体" charset="-122"/>
              </a:rPr>
              <a:t>	</a:t>
            </a:r>
            <a:r>
              <a:rPr lang="zh-CN" altLang="en-US" sz="2800" smtClean="0">
                <a:latin typeface="宋体" charset="-122"/>
                <a:ea typeface="宋体" charset="-122"/>
              </a:rPr>
              <a:t>它们的道德准则如何？</a:t>
            </a:r>
          </a:p>
          <a:p>
            <a:pPr marL="0" indent="0" eaLnBrk="1" hangingPunct="1">
              <a:buFontTx/>
              <a:buNone/>
            </a:pPr>
            <a:r>
              <a:rPr lang="en-US" altLang="zh-CN" sz="2800" smtClean="0">
                <a:latin typeface="宋体" charset="-122"/>
                <a:ea typeface="宋体" charset="-122"/>
              </a:rPr>
              <a:t>	</a:t>
            </a:r>
            <a:r>
              <a:rPr lang="zh-CN" altLang="en-US" sz="2800" smtClean="0">
                <a:latin typeface="宋体" charset="-122"/>
                <a:ea typeface="宋体" charset="-122"/>
              </a:rPr>
              <a:t>它们有什么不同？</a:t>
            </a:r>
            <a:endParaRPr lang="zh-CN" altLang="en-US" smtClean="0">
              <a:latin typeface="宋体" charset="-122"/>
              <a:ea typeface="宋体" charset="-122"/>
            </a:endParaRPr>
          </a:p>
          <a:p>
            <a:pPr marL="0" indent="0" eaLnBrk="1" hangingPunct="1">
              <a:spcBef>
                <a:spcPts val="1925"/>
              </a:spcBef>
              <a:buFontTx/>
              <a:buNone/>
            </a:pPr>
            <a:r>
              <a:rPr lang="zh-CN" altLang="en-US" smtClean="0">
                <a:latin typeface="宋体" charset="-122"/>
                <a:ea typeface="宋体" charset="-122"/>
              </a:rPr>
              <a:t>	</a:t>
            </a:r>
          </a:p>
          <a:p>
            <a:pPr marL="0" indent="0" eaLnBrk="1" hangingPunct="1">
              <a:buFontTx/>
              <a:buNone/>
            </a:pPr>
            <a:r>
              <a:rPr lang="zh-CN" altLang="en-US" smtClean="0">
                <a:latin typeface="宋体" charset="-122"/>
                <a:ea typeface="宋体" charset="-122"/>
              </a:rPr>
              <a:t>	 </a:t>
            </a:r>
          </a:p>
        </p:txBody>
      </p:sp>
      <p:sp>
        <p:nvSpPr>
          <p:cNvPr id="63492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9A23A105-2767-4EA9-9326-12814EE10DF0}" type="slidenum">
              <a:rPr lang="en-US" altLang="zh-CN" sz="1400" smtClean="0">
                <a:latin typeface="宋体" charset="-122"/>
                <a:ea typeface="宋体" charset="-122"/>
              </a:rPr>
              <a:pPr/>
              <a:t>63</a:t>
            </a:fld>
            <a:endParaRPr lang="en-US" altLang="zh-CN" sz="1400" smtClean="0">
              <a:latin typeface="宋体" charset="-122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0" i="1" smtClean="0">
                <a:latin typeface="宋体" charset="-122"/>
                <a:ea typeface="宋体" charset="-122"/>
              </a:rPr>
              <a:t>我是谁</a:t>
            </a:r>
            <a:r>
              <a:rPr lang="en-US" altLang="zh-CN" b="0" i="1" smtClean="0">
                <a:latin typeface="宋体" charset="-122"/>
                <a:ea typeface="宋体" charset="-122"/>
              </a:rPr>
              <a:t>?</a:t>
            </a:r>
            <a:endParaRPr lang="en-US" altLang="zh-CN" b="0" smtClean="0">
              <a:latin typeface="宋体" charset="-122"/>
              <a:ea typeface="宋体" charset="-122"/>
            </a:endParaRPr>
          </a:p>
        </p:txBody>
      </p:sp>
      <p:sp>
        <p:nvSpPr>
          <p:cNvPr id="65539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58BB7AAF-D3C6-4210-BEF0-2E7BC0117ADB}" type="slidenum">
              <a:rPr lang="en-US" altLang="zh-CN" sz="1400" smtClean="0">
                <a:latin typeface="宋体" charset="-122"/>
                <a:ea typeface="宋体" charset="-122"/>
              </a:rPr>
              <a:pPr/>
              <a:t>64</a:t>
            </a:fld>
            <a:endParaRPr lang="en-US" altLang="zh-CN" sz="1400" smtClean="0">
              <a:latin typeface="宋体" charset="-122"/>
              <a:ea typeface="宋体" charset="-122"/>
            </a:endParaRPr>
          </a:p>
        </p:txBody>
      </p:sp>
      <p:sp>
        <p:nvSpPr>
          <p:cNvPr id="65540" name="Rectangle 5"/>
          <p:cNvSpPr>
            <a:spLocks noChangeArrowheads="1"/>
          </p:cNvSpPr>
          <p:nvPr/>
        </p:nvSpPr>
        <p:spPr bwMode="auto">
          <a:xfrm>
            <a:off x="5638800" y="2362200"/>
            <a:ext cx="2514600" cy="2286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eaLnBrk="1" hangingPunct="1"/>
            <a:r>
              <a:rPr lang="zh-CN" altLang="en-US" i="1">
                <a:latin typeface="宋体" charset="-122"/>
                <a:ea typeface="宋体" charset="-122"/>
              </a:rPr>
              <a:t>我非常多才多艺</a:t>
            </a:r>
            <a:endParaRPr lang="en-US" altLang="zh-CN" i="1">
              <a:latin typeface="宋体" charset="-122"/>
              <a:ea typeface="宋体" charset="-122"/>
            </a:endParaRPr>
          </a:p>
          <a:p>
            <a:pPr eaLnBrk="1" hangingPunct="1"/>
            <a:r>
              <a:rPr lang="zh-CN" altLang="en-US" i="1">
                <a:latin typeface="宋体" charset="-122"/>
                <a:ea typeface="宋体" charset="-122"/>
              </a:rPr>
              <a:t>你能列举出我的</a:t>
            </a:r>
            <a:endParaRPr lang="en-US" altLang="zh-CN" i="1">
              <a:latin typeface="宋体" charset="-122"/>
              <a:ea typeface="宋体" charset="-122"/>
            </a:endParaRPr>
          </a:p>
          <a:p>
            <a:pPr eaLnBrk="1" hangingPunct="1"/>
            <a:r>
              <a:rPr lang="zh-CN" altLang="en-US" i="1">
                <a:latin typeface="宋体" charset="-122"/>
                <a:ea typeface="宋体" charset="-122"/>
              </a:rPr>
              <a:t>简历上的四个特</a:t>
            </a:r>
            <a:endParaRPr lang="en-US" altLang="zh-CN" i="1">
              <a:latin typeface="宋体" charset="-122"/>
              <a:ea typeface="宋体" charset="-122"/>
            </a:endParaRPr>
          </a:p>
          <a:p>
            <a:pPr eaLnBrk="1" hangingPunct="1"/>
            <a:r>
              <a:rPr lang="zh-CN" altLang="en-US" i="1">
                <a:latin typeface="宋体" charset="-122"/>
                <a:ea typeface="宋体" charset="-122"/>
              </a:rPr>
              <a:t>点吗</a:t>
            </a:r>
            <a:endParaRPr lang="en-US" altLang="zh-CN" i="1">
              <a:latin typeface="宋体" charset="-122"/>
              <a:ea typeface="宋体" charset="-122"/>
            </a:endParaRPr>
          </a:p>
        </p:txBody>
      </p:sp>
      <p:pic>
        <p:nvPicPr>
          <p:cNvPr id="65541" name="Picture 1" descr="65739_CH03_FIGUN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388620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0" i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Homework</a:t>
            </a:r>
          </a:p>
        </p:txBody>
      </p:sp>
      <p:pic>
        <p:nvPicPr>
          <p:cNvPr id="66563" name="Picture 4" descr="41493_DSGN_questionb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4771" y="1346200"/>
            <a:ext cx="6781800" cy="4673600"/>
          </a:xfrm>
        </p:spPr>
      </p:pic>
      <p:sp>
        <p:nvSpPr>
          <p:cNvPr id="6656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04800" y="6324600"/>
            <a:ext cx="2133600" cy="320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F80BC00D-0D55-4B3B-9330-7AFB77B3AC2E}" type="slidenum">
              <a:rPr lang="en-US" altLang="zh-CN" sz="1400" smtClean="0">
                <a:latin typeface="宋体" charset="-122"/>
                <a:ea typeface="宋体" charset="-122"/>
              </a:rPr>
              <a:pPr/>
              <a:t>65</a:t>
            </a:fld>
            <a:endParaRPr lang="en-US" altLang="zh-CN" sz="1400" smtClean="0">
              <a:latin typeface="宋体" charset="-122"/>
              <a:ea typeface="宋体" charset="-122"/>
            </a:endParaRPr>
          </a:p>
        </p:txBody>
      </p:sp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990600" y="1981200"/>
            <a:ext cx="6934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zh-CN" sz="1800">
              <a:latin typeface="宋体" charset="-122"/>
              <a:ea typeface="宋体" charset="-122"/>
            </a:endParaRPr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1600200" y="2667000"/>
            <a:ext cx="6324600" cy="2275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pPr eaLnBrk="1" hangingPunct="1"/>
            <a:r>
              <a:rPr lang="en-US" altLang="zh-CN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28, 29, 31, 33, 38, 40, 41, 44, 47, 49, 51, 53,</a:t>
            </a:r>
          </a:p>
          <a:p>
            <a:pPr eaLnBrk="1" hangingPunct="1"/>
            <a:endParaRPr lang="en-US" altLang="zh-CN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eaLnBrk="1" hangingPunct="1"/>
            <a:r>
              <a:rPr lang="en-US" altLang="zh-CN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56, 57, 67, 71, 74, 78</a:t>
            </a:r>
            <a:endParaRPr lang="en-US" altLang="zh-CN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229600" cy="3581400"/>
          </a:xfrm>
        </p:spPr>
        <p:txBody>
          <a:bodyPr/>
          <a:lstStyle/>
          <a:p>
            <a:pPr eaLnBrk="1" hangingPunct="1">
              <a:buFont typeface="Wingdings" pitchFamily="2" charset="2"/>
              <a:buChar char="Ø"/>
            </a:pPr>
            <a:r>
              <a:rPr lang="zh-CN" altLang="en-US" sz="2800" dirty="0" smtClean="0">
                <a:latin typeface="宋体" charset="-122"/>
                <a:ea typeface="宋体" charset="-122"/>
              </a:rPr>
              <a:t>电脑不能利用模拟信息，因此我们创造了</a:t>
            </a:r>
            <a:r>
              <a:rPr lang="zh-CN" altLang="en-US" sz="2800" dirty="0" smtClean="0">
                <a:solidFill>
                  <a:srgbClr val="FF0000"/>
                </a:solidFill>
                <a:latin typeface="宋体" charset="-122"/>
                <a:ea typeface="宋体" charset="-122"/>
              </a:rPr>
              <a:t>数字</a:t>
            </a:r>
            <a:r>
              <a:rPr lang="zh-CN" altLang="en-US" sz="2800" dirty="0" smtClean="0">
                <a:latin typeface="宋体" charset="-122"/>
                <a:ea typeface="宋体" charset="-122"/>
              </a:rPr>
              <a:t>信息。</a:t>
            </a:r>
          </a:p>
          <a:p>
            <a:pPr eaLnBrk="1" hangingPunct="1">
              <a:buFontTx/>
              <a:buNone/>
            </a:pPr>
            <a:endParaRPr lang="zh-CN" altLang="en-US" sz="2800" dirty="0" smtClean="0">
              <a:latin typeface="宋体" charset="-122"/>
              <a:ea typeface="宋体" charset="-122"/>
            </a:endParaRPr>
          </a:p>
          <a:p>
            <a:pPr eaLnBrk="1" hangingPunct="1">
              <a:buFont typeface="Wingdings" pitchFamily="2" charset="2"/>
              <a:buChar char="Ø"/>
            </a:pPr>
            <a:r>
              <a:rPr lang="zh-CN" altLang="en-US" sz="2800" dirty="0" smtClean="0">
                <a:latin typeface="宋体" charset="-122"/>
                <a:ea typeface="宋体" charset="-122"/>
              </a:rPr>
              <a:t>把信息分成片，然后单独表示每一片。</a:t>
            </a:r>
          </a:p>
        </p:txBody>
      </p:sp>
      <p:sp>
        <p:nvSpPr>
          <p:cNvPr id="9219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7FA4DA01-1035-45B5-A5FE-08EFAB168183}" type="slidenum">
              <a:rPr lang="en-US" altLang="zh-CN" sz="1400" smtClean="0">
                <a:latin typeface="宋体" charset="-122"/>
                <a:ea typeface="宋体" charset="-122"/>
              </a:rPr>
              <a:pPr/>
              <a:t>7</a:t>
            </a:fld>
            <a:endParaRPr lang="en-US" altLang="zh-CN" sz="1400" smtClean="0">
              <a:latin typeface="宋体" charset="-122"/>
              <a:ea typeface="宋体" charset="-122"/>
            </a:endParaRPr>
          </a:p>
        </p:txBody>
      </p:sp>
      <p:sp>
        <p:nvSpPr>
          <p:cNvPr id="9220" name="标题 1"/>
          <p:cNvSpPr txBox="1">
            <a:spLocks/>
          </p:cNvSpPr>
          <p:nvPr/>
        </p:nvSpPr>
        <p:spPr bwMode="auto">
          <a:xfrm>
            <a:off x="457200" y="98425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 </a:t>
            </a:r>
            <a:r>
              <a:rPr lang="zh-CN" altLang="en-US" sz="3600">
                <a:latin typeface="宋体" charset="-122"/>
                <a:ea typeface="宋体" charset="-122"/>
                <a:cs typeface="Times New Roman" pitchFamily="18" charset="0"/>
              </a:rPr>
              <a:t>文件表示法</a:t>
            </a:r>
            <a:endParaRPr lang="zh-CN" altLang="en-US" sz="3600">
              <a:latin typeface="宋体" charset="-122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AA2EAC13-DE36-4506-84C7-B9D97B65F352}" type="slidenum">
              <a:rPr lang="en-US" altLang="zh-CN" sz="1400" smtClean="0">
                <a:latin typeface="宋体" charset="-122"/>
                <a:ea typeface="宋体" charset="-122"/>
              </a:rPr>
              <a:pPr/>
              <a:t>8</a:t>
            </a:fld>
            <a:endParaRPr lang="en-US" altLang="zh-CN" sz="1400" smtClean="0">
              <a:latin typeface="宋体" charset="-122"/>
              <a:ea typeface="宋体" charset="-122"/>
            </a:endParaRPr>
          </a:p>
        </p:txBody>
      </p:sp>
      <p:sp>
        <p:nvSpPr>
          <p:cNvPr id="10243" name="标题 1"/>
          <p:cNvSpPr txBox="1">
            <a:spLocks/>
          </p:cNvSpPr>
          <p:nvPr/>
        </p:nvSpPr>
        <p:spPr bwMode="auto">
          <a:xfrm>
            <a:off x="457200" y="152400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3.2.1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状态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457200" y="1447800"/>
            <a:ext cx="8229600" cy="440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zh-CN" altLang="en-US">
                <a:latin typeface="宋体" charset="-122"/>
                <a:ea typeface="宋体" charset="-122"/>
              </a:rPr>
              <a:t>二进制的固有特性：每一位要么是</a:t>
            </a:r>
            <a:r>
              <a:rPr lang="en-US" altLang="zh-CN">
                <a:latin typeface="宋体" charset="-122"/>
                <a:ea typeface="宋体" charset="-122"/>
              </a:rPr>
              <a:t>0</a:t>
            </a:r>
            <a:r>
              <a:rPr lang="zh-CN" altLang="en-US">
                <a:latin typeface="宋体" charset="-122"/>
                <a:ea typeface="宋体" charset="-122"/>
              </a:rPr>
              <a:t>，要么是 </a:t>
            </a:r>
            <a:r>
              <a:rPr lang="en-US" altLang="zh-CN">
                <a:latin typeface="宋体" charset="-122"/>
                <a:ea typeface="宋体" charset="-122"/>
              </a:rPr>
              <a:t>1 </a:t>
            </a: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zh-CN" altLang="en-US">
                <a:solidFill>
                  <a:srgbClr val="0000FF"/>
                </a:solidFill>
                <a:latin typeface="宋体" charset="-122"/>
                <a:ea typeface="宋体" charset="-122"/>
              </a:rPr>
              <a:t>每一位可以表示两种状态。</a:t>
            </a:r>
            <a:endParaRPr lang="en-US" altLang="zh-CN">
              <a:solidFill>
                <a:srgbClr val="0000FF"/>
              </a:solidFill>
              <a:latin typeface="宋体" charset="-122"/>
              <a:ea typeface="宋体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zh-CN" altLang="en-US">
                <a:latin typeface="宋体" charset="-122"/>
                <a:ea typeface="宋体" charset="-122"/>
              </a:rPr>
              <a:t>多于两种状态怎么办？需要多个位？</a:t>
            </a:r>
            <a:endParaRPr lang="en-US" altLang="zh-CN">
              <a:latin typeface="宋体" charset="-122"/>
              <a:ea typeface="宋体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</a:pPr>
            <a:r>
              <a:rPr lang="zh-CN" altLang="en-US" i="1">
                <a:latin typeface="宋体" charset="-122"/>
                <a:ea typeface="宋体" charset="-122"/>
              </a:rPr>
              <a:t>三位可以表示多少事物</a:t>
            </a:r>
            <a:r>
              <a:rPr lang="en-US" altLang="zh-CN" i="1">
                <a:latin typeface="宋体" charset="-122"/>
                <a:ea typeface="宋体" charset="-122"/>
              </a:rPr>
              <a:t>?</a:t>
            </a: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</a:pPr>
            <a:r>
              <a:rPr lang="zh-CN" altLang="en-US" i="1">
                <a:latin typeface="宋体" charset="-122"/>
                <a:ea typeface="宋体" charset="-122"/>
              </a:rPr>
              <a:t>四位可以表示多少事物</a:t>
            </a:r>
            <a:r>
              <a:rPr lang="en-US" altLang="zh-CN" i="1">
                <a:latin typeface="宋体" charset="-122"/>
                <a:ea typeface="宋体" charset="-122"/>
              </a:rPr>
              <a:t>?</a:t>
            </a: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</a:pPr>
            <a:r>
              <a:rPr lang="zh-CN" altLang="en-US" i="1">
                <a:latin typeface="宋体" charset="-122"/>
                <a:ea typeface="宋体" charset="-122"/>
              </a:rPr>
              <a:t>八位可以表示多少事物</a:t>
            </a:r>
            <a:r>
              <a:rPr lang="en-US" altLang="zh-CN" sz="2800" i="1">
                <a:latin typeface="Songti SC" pitchFamily="2" charset="-122"/>
                <a:ea typeface="Songti SC" pitchFamily="2" charset="-122"/>
              </a:rPr>
              <a:t>?</a:t>
            </a:r>
            <a:endParaRPr lang="en-US" altLang="zh-CN" sz="2800">
              <a:latin typeface="Songti SC" pitchFamily="2" charset="-122"/>
              <a:ea typeface="Songti SC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2"/>
          <p:cNvSpPr>
            <a:spLocks noGrp="1" noChangeArrowheads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fld id="{A1565D2C-840E-4B2E-9B19-4BC2349689A7}" type="slidenum">
              <a:rPr lang="en-US" altLang="zh-CN" sz="1400" smtClean="0">
                <a:latin typeface="宋体" charset="-122"/>
                <a:ea typeface="宋体" charset="-122"/>
              </a:rPr>
              <a:pPr/>
              <a:t>9</a:t>
            </a:fld>
            <a:endParaRPr lang="en-US" altLang="zh-CN" sz="1400" smtClean="0">
              <a:latin typeface="宋体" charset="-122"/>
              <a:ea typeface="宋体" charset="-122"/>
            </a:endParaRPr>
          </a:p>
        </p:txBody>
      </p:sp>
      <p:pic>
        <p:nvPicPr>
          <p:cNvPr id="11267" name="Picture 5" descr="17606_02_002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75" y="914400"/>
            <a:ext cx="50990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12"/>
          <p:cNvSpPr>
            <a:spLocks noChangeArrowheads="1"/>
          </p:cNvSpPr>
          <p:nvPr/>
        </p:nvSpPr>
        <p:spPr bwMode="auto">
          <a:xfrm>
            <a:off x="3625850" y="5802313"/>
            <a:ext cx="2089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800">
                <a:solidFill>
                  <a:srgbClr val="327CB8"/>
                </a:solidFill>
                <a:latin typeface="宋体" charset="-122"/>
                <a:ea typeface="宋体" charset="-122"/>
              </a:rPr>
              <a:t>图</a:t>
            </a:r>
            <a:r>
              <a:rPr lang="en-US" altLang="zh-CN" sz="1800">
                <a:solidFill>
                  <a:srgbClr val="327CB8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3.2</a:t>
            </a:r>
            <a:r>
              <a:rPr lang="zh-CN" altLang="en-US" sz="1800">
                <a:solidFill>
                  <a:srgbClr val="327CB8"/>
                </a:solidFill>
                <a:latin typeface="宋体" charset="-122"/>
                <a:ea typeface="宋体" charset="-122"/>
                <a:cs typeface="Times New Roman" pitchFamily="18" charset="0"/>
              </a:rPr>
              <a:t>二进制位计数</a:t>
            </a:r>
            <a:endParaRPr lang="zh-CN" altLang="en-US" sz="1800">
              <a:latin typeface="宋体" charset="-122"/>
              <a:ea typeface="宋体" charset="-122"/>
            </a:endParaRPr>
          </a:p>
        </p:txBody>
      </p:sp>
      <p:sp>
        <p:nvSpPr>
          <p:cNvPr id="11269" name="标题 1"/>
          <p:cNvSpPr txBox="1">
            <a:spLocks/>
          </p:cNvSpPr>
          <p:nvPr/>
        </p:nvSpPr>
        <p:spPr bwMode="auto">
          <a:xfrm>
            <a:off x="457200" y="0"/>
            <a:ext cx="82296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3.2.1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 文件表示法</a:t>
            </a:r>
            <a:r>
              <a:rPr lang="en-US" altLang="zh-CN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—</a:t>
            </a:r>
            <a:r>
              <a:rPr lang="zh-CN" altLang="en-US" sz="3600">
                <a:latin typeface="Songti SC" pitchFamily="2" charset="-122"/>
                <a:ea typeface="Songti SC" pitchFamily="2" charset="-122"/>
                <a:cs typeface="Times New Roman" pitchFamily="18" charset="0"/>
              </a:rPr>
              <a:t>状态</a:t>
            </a:r>
            <a:endParaRPr lang="zh-CN" altLang="en-US" sz="3600">
              <a:latin typeface="Songti SC" pitchFamily="2" charset="-122"/>
              <a:ea typeface="Songti SC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5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主题5</Template>
  <TotalTime>12526</TotalTime>
  <Words>2812</Words>
  <Application>Microsoft Office PowerPoint</Application>
  <PresentationFormat>全屏显示(4:3)</PresentationFormat>
  <Paragraphs>549</Paragraphs>
  <Slides>65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66" baseType="lpstr">
      <vt:lpstr>主题5</vt:lpstr>
      <vt:lpstr>第3章</vt:lpstr>
      <vt:lpstr>本章内容</vt:lpstr>
      <vt:lpstr>3.1 文件与计算机</vt:lpstr>
      <vt:lpstr>3.1 文件与计算机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3.3 压缩</vt:lpstr>
      <vt:lpstr>3.3 压缩- 文本压缩</vt:lpstr>
      <vt:lpstr>3.3.1 文本压缩—关键字编码</vt:lpstr>
      <vt:lpstr>3.3.1 文本压缩—关键字编码</vt:lpstr>
      <vt:lpstr>3.3.1 文本压缩—关键字编码</vt:lpstr>
      <vt:lpstr>3.3.2 文本压缩—行程长度编码</vt:lpstr>
      <vt:lpstr>3.3.2 文本压缩—行程长度编码</vt:lpstr>
      <vt:lpstr>PowerPoint 演示文稿</vt:lpstr>
      <vt:lpstr>3.3.3 文本压缩—哈夫曼编码</vt:lpstr>
      <vt:lpstr>PowerPoint 演示文稿</vt:lpstr>
      <vt:lpstr>PowerPoint 演示文稿</vt:lpstr>
      <vt:lpstr>PowerPoint 演示文稿</vt:lpstr>
      <vt:lpstr>3.3.3 文本压缩—哈夫曼编码</vt:lpstr>
      <vt:lpstr>3.3.3 文本压缩—哈夫曼编码</vt:lpstr>
      <vt:lpstr>3.3.4 音频格式和压缩方法</vt:lpstr>
      <vt:lpstr>3.3.5 视频格式和压缩方法</vt:lpstr>
      <vt:lpstr>小结</vt:lpstr>
      <vt:lpstr>道德问题</vt:lpstr>
      <vt:lpstr>我是谁?</vt:lpstr>
      <vt:lpstr>Homework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 Healey</dc:creator>
  <cp:lastModifiedBy>lynn</cp:lastModifiedBy>
  <cp:revision>225</cp:revision>
  <dcterms:created xsi:type="dcterms:W3CDTF">2002-05-14T19:08:29Z</dcterms:created>
  <dcterms:modified xsi:type="dcterms:W3CDTF">2020-10-12T09:57:02Z</dcterms:modified>
</cp:coreProperties>
</file>